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6" r:id="rId7"/>
    <p:sldId id="268" r:id="rId8"/>
    <p:sldId id="262" r:id="rId9"/>
    <p:sldId id="263" r:id="rId10"/>
    <p:sldId id="267" r:id="rId11"/>
    <p:sldId id="288" r:id="rId12"/>
    <p:sldId id="261" r:id="rId13"/>
    <p:sldId id="265" r:id="rId14"/>
    <p:sldId id="269" r:id="rId15"/>
    <p:sldId id="270" r:id="rId16"/>
    <p:sldId id="286" r:id="rId17"/>
    <p:sldId id="289" r:id="rId18"/>
    <p:sldId id="271" r:id="rId19"/>
    <p:sldId id="287" r:id="rId20"/>
    <p:sldId id="272" r:id="rId21"/>
    <p:sldId id="264" r:id="rId22"/>
    <p:sldId id="273" r:id="rId23"/>
    <p:sldId id="274" r:id="rId24"/>
    <p:sldId id="275" r:id="rId25"/>
    <p:sldId id="279" r:id="rId26"/>
    <p:sldId id="278" r:id="rId27"/>
    <p:sldId id="276" r:id="rId28"/>
    <p:sldId id="283" r:id="rId29"/>
    <p:sldId id="277" r:id="rId30"/>
    <p:sldId id="280" r:id="rId31"/>
    <p:sldId id="281" r:id="rId32"/>
    <p:sldId id="290" r:id="rId33"/>
    <p:sldId id="284" r:id="rId34"/>
    <p:sldId id="285" r:id="rId3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68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0B74BA-CA09-4B7D-A3D3-C12D60933D19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7701D-2326-4BF3-B9C1-A1C37D7398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096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77701D-2326-4BF3-B9C1-A1C37D73982F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471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B04FF4-4A98-4C56-9964-D3D558DDB7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B872CF0-A64C-4563-8FC0-017D95EAB9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3490DA4-1C3F-4F4C-BC36-4A1CB4A0B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79AF9BE-4159-43BB-8A3F-6E57F88F0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CAB9F9-43CC-4EE7-81B8-35251A268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983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670186-FCC4-4E8A-BF68-32F7585A0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31B03AF-4AE6-40C8-B437-9FEFD75FC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4E2E72C-B82E-491E-8D7F-F9A509B58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835EBCE-A6B5-4ED2-84EB-884072F5F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1052E20-E5D6-40F4-B546-4C439CB6E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3986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3CCC35-3276-44A2-8FB8-12BA11C60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FD008E19-B190-44F5-A86A-B94AE856E5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7957C49-86CC-4F2C-9B34-8E9584113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D590B94-18B7-47C8-892F-863FFAF85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C43396-1292-422A-8AB8-EA2650B8E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846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38A1CF-176C-43E2-9BDC-C75349D12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E32DC67-7C42-4573-B8EE-4E45D0A676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2C1485B-F0BB-4034-9340-9ABDA11E1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ABD014F-8458-48FF-A687-C1E2BC1EF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747E7E5-7A29-486E-83A4-5BF3BE6A2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605E193-4C34-4AC2-B2E7-EE40A82C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7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E2FDE7-AB10-43C4-BB43-4322D18B5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07AF870-C175-4A6E-9868-86CF3E1AE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5A153AB4-324A-4989-A29D-E67E122B6D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D3B6F786-9884-4DC1-AAEF-21DDB61704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05A72C89-2417-4A65-9D92-D852F2E62A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3618041-9235-4EE2-A39B-871F452F5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DE6F0D0-C3C1-4DDB-8A9A-1059E529A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C53B5CF-8C01-451D-BB55-ADEF14F36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779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5EDDC6-714B-4949-B22F-11FB1E16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3F8FC90-F8F4-4DEE-9290-B76C3B6A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11BD10B-112B-4127-9F88-87EA8F0F1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7FE5D72-32A5-42F7-9233-260A5CEB6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898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C7EA124-9982-4191-85A3-243B1AFED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E2ED45F-E4BE-4DC0-9E14-6B08B9B34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D61CEA0-78C2-4F7E-9435-E6DBF8A83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2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6CCBEE-8BC0-49EC-B193-2C7383410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F13F9CA-D5D4-4FB4-ADB8-7C8D522F7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FB9A1D68-6891-4056-BEDB-0D25037B7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F0049AA-79BA-42F1-AC03-12658BF4B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EA95103-94D7-4F68-B908-4317D88C7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F90EF29-21CB-4BB6-AABB-954034299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133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9DE7AD-930B-4CA6-814A-172E2F94B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E18BD21-7F47-40E2-BE34-C7647077F3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D3A3B0D7-555A-480D-BC7D-B2507F862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02F038-878E-4CFE-A88B-CFAAFE58C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D0E5DE4-A6E3-4D7F-A1F0-564EEDF8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439524-8E9D-4CE8-8690-C6A8608C1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5504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E3D13C-0F19-4D32-B649-9CD3CF817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49F86F1-CF77-4C65-A18A-29A8DC267B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83ADEF1-F73F-45C0-A0E2-BD3B23435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CD5A650-FCD9-4A90-A872-80AD148A1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2C3F97-70C4-446E-9BC2-D55A8FDE2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814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5C0F93B-7C23-4D15-9F89-FDC5785660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B5D8953-03D5-4EA3-ABF9-989C9CFBE4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B29567-C0D3-46E5-8D43-959900E90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51AD0E-0AAF-458A-AA3E-12903B23E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605BF74-D301-4157-A14E-1F9A8CBCF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94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22B6338-FFC9-43D2-9130-4A7F89377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60F83865-21B3-404B-9E81-262CD2C18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D2FCC7-B62E-4B78-852D-DECA4DA3D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9D631-CF7A-4A46-99C1-CF0E4095AE15}" type="datetimeFigureOut">
              <a:rPr lang="cs-CZ" smtClean="0"/>
              <a:t>03.06.2024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557E129-4078-46A0-A68E-FBF59C186D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5FD824-A0A9-4A71-9924-A0E9DAA20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8DFAF-F5A6-42D7-9D63-5C5529C0BF2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2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f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fif"/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fif"/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f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fif"/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fif"/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f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f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f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f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fif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fif"/><Relationship Id="rId2" Type="http://schemas.openxmlformats.org/officeDocument/2006/relationships/image" Target="../media/image38.jf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f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fif"/><Relationship Id="rId4" Type="http://schemas.openxmlformats.org/officeDocument/2006/relationships/image" Target="../media/image44.jf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9">
            <a:extLst>
              <a:ext uri="{FF2B5EF4-FFF2-40B4-BE49-F238E27FC236}">
                <a16:creationId xmlns:a16="http://schemas.microsoft.com/office/drawing/2014/main" id="{FB33DC6A-1F1C-4A06-834E-CFF88F1C0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1">
            <a:extLst>
              <a:ext uri="{FF2B5EF4-FFF2-40B4-BE49-F238E27FC236}">
                <a16:creationId xmlns:a16="http://schemas.microsoft.com/office/drawing/2014/main" id="{0FE1D5CF-87B8-4A8A-AD3C-01D06A607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208641" cy="6858000"/>
          </a:xfrm>
          <a:custGeom>
            <a:avLst/>
            <a:gdLst>
              <a:gd name="connsiteX0" fmla="*/ 0 w 6208641"/>
              <a:gd name="connsiteY0" fmla="*/ 0 h 6858000"/>
              <a:gd name="connsiteX1" fmla="*/ 5464181 w 6208641"/>
              <a:gd name="connsiteY1" fmla="*/ 0 h 6858000"/>
              <a:gd name="connsiteX2" fmla="*/ 5538086 w 6208641"/>
              <a:gd name="connsiteY2" fmla="*/ 159684 h 6858000"/>
              <a:gd name="connsiteX3" fmla="*/ 6208641 w 6208641"/>
              <a:gd name="connsiteY3" fmla="*/ 3706589 h 6858000"/>
              <a:gd name="connsiteX4" fmla="*/ 5734754 w 6208641"/>
              <a:gd name="connsiteY4" fmla="*/ 6730443 h 6858000"/>
              <a:gd name="connsiteX5" fmla="*/ 5689361 w 6208641"/>
              <a:gd name="connsiteY5" fmla="*/ 6858000 h 6858000"/>
              <a:gd name="connsiteX6" fmla="*/ 0 w 620864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8641" h="6858000">
                <a:moveTo>
                  <a:pt x="0" y="0"/>
                </a:moveTo>
                <a:lnTo>
                  <a:pt x="5464181" y="0"/>
                </a:lnTo>
                <a:lnTo>
                  <a:pt x="5538086" y="159684"/>
                </a:lnTo>
                <a:cubicBezTo>
                  <a:pt x="5961440" y="1172168"/>
                  <a:pt x="6208641" y="2392735"/>
                  <a:pt x="6208641" y="3706589"/>
                </a:cubicBezTo>
                <a:cubicBezTo>
                  <a:pt x="6208641" y="4801467"/>
                  <a:pt x="6036974" y="5831563"/>
                  <a:pt x="5734754" y="6730443"/>
                </a:cubicBezTo>
                <a:lnTo>
                  <a:pt x="568936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" name="Freeform: Shape 13">
            <a:extLst>
              <a:ext uri="{FF2B5EF4-FFF2-40B4-BE49-F238E27FC236}">
                <a16:creationId xmlns:a16="http://schemas.microsoft.com/office/drawing/2014/main" id="{60926200-45C2-41E9-839F-31CD5FE4C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203325" cy="6858000"/>
          </a:xfrm>
          <a:custGeom>
            <a:avLst/>
            <a:gdLst>
              <a:gd name="connsiteX0" fmla="*/ 0 w 6203325"/>
              <a:gd name="connsiteY0" fmla="*/ 0 h 6858000"/>
              <a:gd name="connsiteX1" fmla="*/ 5458865 w 6203325"/>
              <a:gd name="connsiteY1" fmla="*/ 0 h 6858000"/>
              <a:gd name="connsiteX2" fmla="*/ 5532770 w 6203325"/>
              <a:gd name="connsiteY2" fmla="*/ 159684 h 6858000"/>
              <a:gd name="connsiteX3" fmla="*/ 6203325 w 6203325"/>
              <a:gd name="connsiteY3" fmla="*/ 3706589 h 6858000"/>
              <a:gd name="connsiteX4" fmla="*/ 5729438 w 6203325"/>
              <a:gd name="connsiteY4" fmla="*/ 6730443 h 6858000"/>
              <a:gd name="connsiteX5" fmla="*/ 5684045 w 6203325"/>
              <a:gd name="connsiteY5" fmla="*/ 6858000 h 6858000"/>
              <a:gd name="connsiteX6" fmla="*/ 0 w 620332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3325" h="6858000">
                <a:moveTo>
                  <a:pt x="0" y="0"/>
                </a:moveTo>
                <a:lnTo>
                  <a:pt x="5458865" y="0"/>
                </a:lnTo>
                <a:lnTo>
                  <a:pt x="5532770" y="159684"/>
                </a:lnTo>
                <a:cubicBezTo>
                  <a:pt x="5956124" y="1172168"/>
                  <a:pt x="6203325" y="2392735"/>
                  <a:pt x="6203325" y="3706589"/>
                </a:cubicBezTo>
                <a:cubicBezTo>
                  <a:pt x="6203325" y="4801467"/>
                  <a:pt x="6031658" y="5831563"/>
                  <a:pt x="5729438" y="6730443"/>
                </a:cubicBezTo>
                <a:lnTo>
                  <a:pt x="568404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A38E516-CA6F-427B-B421-76D8DDF59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9098" y="1106034"/>
            <a:ext cx="5019074" cy="3204134"/>
          </a:xfrm>
        </p:spPr>
        <p:txBody>
          <a:bodyPr anchor="b">
            <a:normAutofit/>
          </a:bodyPr>
          <a:lstStyle/>
          <a:p>
            <a:pPr algn="l"/>
            <a:r>
              <a:rPr lang="cs-CZ" sz="5400" b="1" dirty="0"/>
              <a:t>Stínování Finsko </a:t>
            </a:r>
            <a:br>
              <a:rPr lang="cs-CZ" sz="5400" b="1" dirty="0"/>
            </a:br>
            <a:br>
              <a:rPr lang="cs-CZ" sz="5400" b="1" dirty="0"/>
            </a:br>
            <a:r>
              <a:rPr lang="cs-CZ" sz="4400" b="1" dirty="0"/>
              <a:t>duben 7. 4.–12. 4. 2024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DD021E8-63DA-4A84-8F4F-C8DCABE26D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4124" y="4872922"/>
            <a:ext cx="5013698" cy="1208141"/>
          </a:xfrm>
        </p:spPr>
        <p:txBody>
          <a:bodyPr>
            <a:normAutofit/>
          </a:bodyPr>
          <a:lstStyle/>
          <a:p>
            <a:pPr algn="l"/>
            <a:r>
              <a:rPr lang="cs-CZ" sz="2800" dirty="0"/>
              <a:t>Ing. Simona Hlaváčková</a:t>
            </a:r>
          </a:p>
          <a:p>
            <a:pPr algn="l"/>
            <a:r>
              <a:rPr lang="cs-CZ" sz="2800" dirty="0"/>
              <a:t>Ing. Mgr. Kristýna Fialová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3DC9609-2B76-44FA-9FC7-4846A1DB92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034" y="625683"/>
            <a:ext cx="4658905" cy="27432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546920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7D4AABC-A605-42F3-A2C5-4B74C5A3AF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4071" y="4409824"/>
            <a:ext cx="4708833" cy="102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42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3E60C6D-4E85-4E14-BCDF-BF15C241F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BAFC998D-E9AE-4797-A299-31911F3E7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1294" y="486184"/>
            <a:ext cx="5397237" cy="1325563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467A341-FA30-4A35-9E47-8F0D7781F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53" y="1172481"/>
            <a:ext cx="4555700" cy="1585685"/>
          </a:xfrm>
          <a:custGeom>
            <a:avLst/>
            <a:gdLst/>
            <a:ahLst/>
            <a:cxnLst/>
            <a:rect l="l" t="t" r="r" b="b"/>
            <a:pathLst>
              <a:path w="4555700" h="2733294">
                <a:moveTo>
                  <a:pt x="82217" y="0"/>
                </a:moveTo>
                <a:lnTo>
                  <a:pt x="4473483" y="0"/>
                </a:lnTo>
                <a:cubicBezTo>
                  <a:pt x="4518890" y="0"/>
                  <a:pt x="4555700" y="36810"/>
                  <a:pt x="4555700" y="82217"/>
                </a:cubicBezTo>
                <a:lnTo>
                  <a:pt x="4555700" y="2651077"/>
                </a:lnTo>
                <a:cubicBezTo>
                  <a:pt x="4555700" y="2696484"/>
                  <a:pt x="4518890" y="2733294"/>
                  <a:pt x="4473483" y="2733294"/>
                </a:cubicBezTo>
                <a:lnTo>
                  <a:pt x="82217" y="2733294"/>
                </a:lnTo>
                <a:cubicBezTo>
                  <a:pt x="36810" y="2733294"/>
                  <a:pt x="0" y="2696484"/>
                  <a:pt x="0" y="2651077"/>
                </a:cubicBezTo>
                <a:lnTo>
                  <a:pt x="0" y="82217"/>
                </a:lnTo>
                <a:cubicBezTo>
                  <a:pt x="0" y="36810"/>
                  <a:pt x="36810" y="0"/>
                  <a:pt x="82217" y="0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D42D292-4C48-479B-9E59-E29CD9871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D3EA2DB-4974-412E-A40D-0CED3AECB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310" y="3520917"/>
            <a:ext cx="5930573" cy="3083896"/>
          </a:xfrm>
          <a:custGeom>
            <a:avLst/>
            <a:gdLst/>
            <a:ahLst/>
            <a:cxnLst/>
            <a:rect l="l" t="t" r="r" b="b"/>
            <a:pathLst>
              <a:path w="4438338" h="2323972">
                <a:moveTo>
                  <a:pt x="69905" y="0"/>
                </a:moveTo>
                <a:lnTo>
                  <a:pt x="4368433" y="0"/>
                </a:lnTo>
                <a:cubicBezTo>
                  <a:pt x="4407040" y="0"/>
                  <a:pt x="4438338" y="31298"/>
                  <a:pt x="4438338" y="69905"/>
                </a:cubicBezTo>
                <a:lnTo>
                  <a:pt x="4438338" y="2254067"/>
                </a:lnTo>
                <a:cubicBezTo>
                  <a:pt x="4438338" y="2292674"/>
                  <a:pt x="4407040" y="2323972"/>
                  <a:pt x="4368433" y="2323972"/>
                </a:cubicBezTo>
                <a:lnTo>
                  <a:pt x="69905" y="2323972"/>
                </a:lnTo>
                <a:cubicBezTo>
                  <a:pt x="31298" y="2323972"/>
                  <a:pt x="0" y="2292674"/>
                  <a:pt x="0" y="2254067"/>
                </a:cubicBezTo>
                <a:lnTo>
                  <a:pt x="0" y="69905"/>
                </a:lnTo>
                <a:cubicBezTo>
                  <a:pt x="0" y="31298"/>
                  <a:pt x="31298" y="0"/>
                  <a:pt x="69905" y="0"/>
                </a:cubicBezTo>
                <a:close/>
              </a:path>
            </a:pathLst>
          </a:cu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12F079EF-8AC7-4963-A3A1-BAD4A0A51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1294" y="1946684"/>
            <a:ext cx="5397237" cy="4351338"/>
          </a:xfrm>
        </p:spPr>
        <p:txBody>
          <a:bodyPr>
            <a:normAutofit/>
          </a:bodyPr>
          <a:lstStyle/>
          <a:p>
            <a:r>
              <a:rPr lang="cs-CZ" dirty="0"/>
              <a:t>Stínování v partnerské </a:t>
            </a:r>
            <a:r>
              <a:rPr lang="cs-CZ" b="1" dirty="0"/>
              <a:t>střední škole ekonomického směru </a:t>
            </a:r>
          </a:p>
          <a:p>
            <a:r>
              <a:rPr lang="cs-CZ" dirty="0"/>
              <a:t>Škola </a:t>
            </a:r>
            <a:r>
              <a:rPr lang="cs-CZ" b="1" dirty="0" err="1"/>
              <a:t>Careeria</a:t>
            </a:r>
            <a:endParaRPr lang="cs-CZ" b="1" dirty="0"/>
          </a:p>
          <a:p>
            <a:r>
              <a:rPr lang="cs-CZ" dirty="0"/>
              <a:t>Místa a délka stínování:</a:t>
            </a:r>
          </a:p>
          <a:p>
            <a:r>
              <a:rPr lang="cs-CZ" b="1" dirty="0" err="1"/>
              <a:t>Vantaa</a:t>
            </a:r>
            <a:r>
              <a:rPr lang="cs-CZ" b="1" dirty="0"/>
              <a:t>/Helsinky </a:t>
            </a:r>
            <a:r>
              <a:rPr lang="cs-CZ" dirty="0"/>
              <a:t>(3 dny)</a:t>
            </a:r>
          </a:p>
          <a:p>
            <a:r>
              <a:rPr lang="cs-CZ" b="1" dirty="0" err="1"/>
              <a:t>Porvoo</a:t>
            </a:r>
            <a:r>
              <a:rPr lang="cs-CZ" dirty="0"/>
              <a:t> (1 den) </a:t>
            </a:r>
          </a:p>
          <a:p>
            <a:endParaRPr lang="cs-CZ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533DF362-939D-4EEE-8DC4-6B54607E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95198">
            <a:off x="1539683" y="162676"/>
            <a:ext cx="4083433" cy="4083433"/>
          </a:xfrm>
          <a:prstGeom prst="arc">
            <a:avLst>
              <a:gd name="adj1" fmla="val 17445962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7397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2393982-1CA5-4B03-AFC4-856FD1130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cs-CZ" sz="5400" b="1" dirty="0">
                <a:solidFill>
                  <a:srgbClr val="FFFFFF"/>
                </a:solidFill>
              </a:rPr>
              <a:t>FINSKO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6D0BAB9-5B6A-4F0E-AEB1-9F13D0362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cs-CZ" dirty="0"/>
              <a:t>5,6 mil. obyvatel</a:t>
            </a:r>
          </a:p>
          <a:p>
            <a:r>
              <a:rPr lang="cs-CZ" dirty="0"/>
              <a:t>8. největší země EU, ale nejřídčeji osídlená</a:t>
            </a:r>
          </a:p>
          <a:p>
            <a:r>
              <a:rPr lang="cs-CZ" dirty="0"/>
              <a:t>Lidé mluví </a:t>
            </a:r>
            <a:r>
              <a:rPr lang="cs-CZ" b="1" dirty="0"/>
              <a:t>finsky</a:t>
            </a:r>
            <a:r>
              <a:rPr lang="cs-CZ" dirty="0"/>
              <a:t>, </a:t>
            </a:r>
            <a:r>
              <a:rPr lang="cs-CZ" b="1" dirty="0" err="1"/>
              <a:t>švédsky</a:t>
            </a:r>
            <a:r>
              <a:rPr lang="cs-CZ" dirty="0"/>
              <a:t> (</a:t>
            </a:r>
            <a:r>
              <a:rPr lang="cs-CZ" dirty="0" err="1"/>
              <a:t>Porvoo</a:t>
            </a:r>
            <a:r>
              <a:rPr lang="cs-CZ" dirty="0"/>
              <a:t>) a </a:t>
            </a:r>
            <a:r>
              <a:rPr lang="cs-CZ" b="1" dirty="0"/>
              <a:t>anglicky</a:t>
            </a:r>
          </a:p>
          <a:p>
            <a:r>
              <a:rPr lang="cs-CZ" dirty="0"/>
              <a:t>Státní zřízení: parlamentní republika </a:t>
            </a:r>
          </a:p>
          <a:p>
            <a:r>
              <a:rPr lang="cs-CZ" dirty="0"/>
              <a:t>Měna: EURO</a:t>
            </a:r>
          </a:p>
          <a:p>
            <a:r>
              <a:rPr lang="cs-CZ" dirty="0"/>
              <a:t>Náboženství: 65 % Evangelicko-luteránské a 35 % žádné</a:t>
            </a:r>
          </a:p>
          <a:p>
            <a:r>
              <a:rPr lang="cs-CZ" dirty="0"/>
              <a:t>Součástí mezinárodních společenství EU, OSN, WHO (Svět. zdrav. organ.), </a:t>
            </a:r>
            <a:r>
              <a:rPr lang="cs-CZ" b="1" dirty="0"/>
              <a:t>IOM </a:t>
            </a:r>
            <a:r>
              <a:rPr lang="cs-CZ" dirty="0"/>
              <a:t>(Mez. organ. pro migraci) a </a:t>
            </a:r>
            <a:r>
              <a:rPr lang="cs-CZ" b="1" dirty="0"/>
              <a:t>OSN (duben 2023)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17BCEB10-5A52-4B0B-988E-4BBE1CB03442}"/>
              </a:ext>
            </a:extLst>
          </p:cNvPr>
          <p:cNvSpPr/>
          <p:nvPr/>
        </p:nvSpPr>
        <p:spPr>
          <a:xfrm>
            <a:off x="3048000" y="24133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br>
              <a:rPr lang="cs-CZ" dirty="0">
                <a:solidFill>
                  <a:srgbClr val="1F1F1F"/>
                </a:solidFill>
                <a:latin typeface="arial" panose="020B0604020202020204" pitchFamily="34" charset="0"/>
              </a:rPr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971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775CCA-99CB-4B39-AB6A-8A9C1E92E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4555" y="333224"/>
            <a:ext cx="5643284" cy="728819"/>
          </a:xfrm>
        </p:spPr>
        <p:txBody>
          <a:bodyPr anchor="b">
            <a:normAutofit/>
          </a:bodyPr>
          <a:lstStyle/>
          <a:p>
            <a:r>
              <a:rPr lang="cs-CZ" b="1" dirty="0"/>
              <a:t>CAREERIA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4DCB838-07CD-2745-BAEE-168084FA6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09" y="1270944"/>
            <a:ext cx="7572131" cy="4316112"/>
          </a:xfrm>
          <a:prstGeom prst="rect">
            <a:avLst/>
          </a:pr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F3A62E2-AFE8-475E-BEED-10D03418E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0284" y="1270944"/>
            <a:ext cx="3867187" cy="4569024"/>
          </a:xfrm>
        </p:spPr>
        <p:txBody>
          <a:bodyPr anchor="t">
            <a:noAutofit/>
          </a:bodyPr>
          <a:lstStyle/>
          <a:p>
            <a:r>
              <a:rPr lang="cs-CZ" dirty="0"/>
              <a:t>Obrovská skupina, která má pobočky ve finských městech </a:t>
            </a:r>
            <a:r>
              <a:rPr lang="cs-CZ" b="1" dirty="0" err="1"/>
              <a:t>Porvoo</a:t>
            </a:r>
            <a:r>
              <a:rPr lang="cs-CZ" b="1" dirty="0"/>
              <a:t>, </a:t>
            </a:r>
            <a:r>
              <a:rPr lang="cs-CZ" b="1" dirty="0" err="1"/>
              <a:t>Vantaa</a:t>
            </a:r>
            <a:r>
              <a:rPr lang="cs-CZ" b="1" dirty="0"/>
              <a:t>, Helsinky, </a:t>
            </a:r>
            <a:r>
              <a:rPr lang="cs-CZ" b="1" dirty="0" err="1"/>
              <a:t>Askola</a:t>
            </a:r>
            <a:r>
              <a:rPr lang="cs-CZ" b="1" dirty="0"/>
              <a:t> a </a:t>
            </a:r>
            <a:r>
              <a:rPr lang="cs-CZ" b="1" dirty="0" err="1"/>
              <a:t>Kerava</a:t>
            </a:r>
            <a:endParaRPr lang="cs-CZ" b="1" dirty="0"/>
          </a:p>
          <a:p>
            <a:r>
              <a:rPr lang="cs-CZ" dirty="0"/>
              <a:t>Ročně </a:t>
            </a:r>
            <a:r>
              <a:rPr lang="cs-CZ" b="1" dirty="0"/>
              <a:t>11 000 studentů</a:t>
            </a:r>
          </a:p>
          <a:p>
            <a:r>
              <a:rPr lang="cs-CZ" dirty="0"/>
              <a:t>Součástí skupiny je i </a:t>
            </a:r>
            <a:r>
              <a:rPr lang="cs-CZ" dirty="0" err="1"/>
              <a:t>dceřinná</a:t>
            </a:r>
            <a:r>
              <a:rPr lang="cs-CZ" dirty="0"/>
              <a:t> společnost </a:t>
            </a:r>
            <a:r>
              <a:rPr lang="cs-CZ" b="1" dirty="0" err="1"/>
              <a:t>CareeriaPlus</a:t>
            </a:r>
            <a:r>
              <a:rPr lang="cs-CZ" b="1" dirty="0"/>
              <a:t> </a:t>
            </a:r>
            <a:r>
              <a:rPr lang="cs-CZ" b="1" dirty="0" err="1"/>
              <a:t>Oy</a:t>
            </a:r>
            <a:r>
              <a:rPr lang="cs-CZ" dirty="0"/>
              <a:t>, zodpovědná za vzdělávání migrantů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extovéPole 4">
            <a:extLst>
              <a:ext uri="{FF2B5EF4-FFF2-40B4-BE49-F238E27FC236}">
                <a16:creationId xmlns:a16="http://schemas.microsoft.com/office/drawing/2014/main" id="{FA92D743-C844-1748-909F-C9A9C59D8E9E}"/>
              </a:ext>
            </a:extLst>
          </p:cNvPr>
          <p:cNvSpPr txBox="1"/>
          <p:nvPr/>
        </p:nvSpPr>
        <p:spPr>
          <a:xfrm>
            <a:off x="160109" y="5697525"/>
            <a:ext cx="74842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„</a:t>
            </a:r>
            <a:r>
              <a:rPr lang="cs-CZ" sz="2800" b="1" dirty="0"/>
              <a:t>Digitalizace podporuje a rozšiřuje rozsah vzdělání, které poskytujeme.“</a:t>
            </a:r>
          </a:p>
        </p:txBody>
      </p:sp>
    </p:spTree>
    <p:extLst>
      <p:ext uri="{BB962C8B-B14F-4D97-AF65-F5344CB8AC3E}">
        <p14:creationId xmlns:p14="http://schemas.microsoft.com/office/powerpoint/2010/main" val="862517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477CCA6-9729-4E70-8253-B6D63E27C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FFFF"/>
                </a:solidFill>
              </a:rPr>
              <a:t>VANTAA (Helsinky)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2730DFA-BB62-4BA1-918C-5C367A1EB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06" y="2104762"/>
            <a:ext cx="10979970" cy="4245907"/>
          </a:xfrm>
        </p:spPr>
        <p:txBody>
          <a:bodyPr anchor="ctr">
            <a:noAutofit/>
          </a:bodyPr>
          <a:lstStyle/>
          <a:p>
            <a:pPr marL="120600">
              <a:spcBef>
                <a:spcPts val="400"/>
              </a:spcBef>
            </a:pPr>
            <a:r>
              <a:rPr lang="cs-CZ" sz="2600" dirty="0"/>
              <a:t>Stínované učitelky: </a:t>
            </a:r>
            <a:r>
              <a:rPr lang="cs-CZ" sz="2600" b="1" dirty="0" err="1"/>
              <a:t>Saana</a:t>
            </a:r>
            <a:r>
              <a:rPr lang="cs-CZ" sz="2600" dirty="0"/>
              <a:t> a </a:t>
            </a:r>
            <a:r>
              <a:rPr lang="cs-CZ" sz="2600" b="1" dirty="0"/>
              <a:t>Laura</a:t>
            </a:r>
            <a:r>
              <a:rPr lang="cs-CZ" sz="2600" dirty="0"/>
              <a:t> 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Předměty: </a:t>
            </a:r>
            <a:r>
              <a:rPr lang="cs-CZ" sz="2600" b="1" dirty="0"/>
              <a:t>Marketing, Řízení podniku a další odborné předměty</a:t>
            </a:r>
          </a:p>
          <a:p>
            <a:pPr marL="120600">
              <a:spcBef>
                <a:spcPts val="400"/>
              </a:spcBef>
            </a:pPr>
            <a:r>
              <a:rPr lang="cs-CZ" sz="2600" b="1" dirty="0"/>
              <a:t>Školní systém </a:t>
            </a:r>
            <a:r>
              <a:rPr lang="cs-CZ" sz="2600" b="1" dirty="0" err="1"/>
              <a:t>Moodle</a:t>
            </a:r>
            <a:r>
              <a:rPr lang="cs-CZ" sz="2600" dirty="0"/>
              <a:t>: kurzy připravené učitelem.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Studenti </a:t>
            </a:r>
            <a:r>
              <a:rPr lang="cs-CZ" sz="2600" b="1" dirty="0"/>
              <a:t>vypracovávají jednotlivé úkoly</a:t>
            </a:r>
            <a:r>
              <a:rPr lang="cs-CZ" sz="2600" dirty="0"/>
              <a:t>, </a:t>
            </a:r>
            <a:r>
              <a:rPr lang="cs-CZ" sz="2600" b="1" dirty="0"/>
              <a:t>vytváří prezentaci </a:t>
            </a:r>
            <a:r>
              <a:rPr lang="cs-CZ" sz="2600" dirty="0"/>
              <a:t>ze zdrojů na internetu a informace si vyhledávají sami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Získané poznatky si pak </a:t>
            </a:r>
            <a:r>
              <a:rPr lang="cs-CZ" sz="2600" b="1" dirty="0"/>
              <a:t>vzájemně sdělují v oddělených skupinkách </a:t>
            </a:r>
            <a:r>
              <a:rPr lang="cs-CZ" sz="2600" dirty="0"/>
              <a:t>mimo třídu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Po vzájemné diskusi </a:t>
            </a:r>
            <a:r>
              <a:rPr lang="cs-CZ" sz="2600" b="1" dirty="0"/>
              <a:t>hovoří s učitelem </a:t>
            </a:r>
            <a:r>
              <a:rPr lang="cs-CZ" sz="2600" dirty="0"/>
              <a:t>a vyjasňují si nejasnosti</a:t>
            </a:r>
          </a:p>
          <a:p>
            <a:pPr marL="120600">
              <a:spcBef>
                <a:spcPts val="400"/>
              </a:spcBef>
            </a:pPr>
            <a:r>
              <a:rPr lang="cs-CZ" sz="2600" dirty="0"/>
              <a:t>V jedné hodině sledují </a:t>
            </a:r>
            <a:r>
              <a:rPr lang="cs-CZ" sz="2600" b="1" dirty="0"/>
              <a:t>video</a:t>
            </a:r>
            <a:r>
              <a:rPr lang="cs-CZ" sz="2600" dirty="0"/>
              <a:t>, které trvá 20 minut. Vystupuje v něm </a:t>
            </a:r>
            <a:r>
              <a:rPr lang="cs-CZ" sz="2600" b="1" dirty="0"/>
              <a:t>osoba</a:t>
            </a:r>
            <a:r>
              <a:rPr lang="cs-CZ" sz="2600" dirty="0"/>
              <a:t>, která chce založit společnost </a:t>
            </a:r>
            <a:r>
              <a:rPr lang="cs-CZ" sz="2600" b="1" dirty="0"/>
              <a:t>a</a:t>
            </a:r>
            <a:r>
              <a:rPr lang="cs-CZ" sz="2600" dirty="0"/>
              <a:t> </a:t>
            </a:r>
            <a:r>
              <a:rPr lang="cs-CZ" sz="2600" b="1" dirty="0"/>
              <a:t>poradce</a:t>
            </a:r>
            <a:r>
              <a:rPr lang="cs-CZ" sz="2600" dirty="0"/>
              <a:t>, který vysvětluje krok za krokem, jak toho docílit a na co si dát pozor. Laura zastavuje video a se studenty rozebírá, co viděli. V kurzu je rovněž </a:t>
            </a:r>
            <a:r>
              <a:rPr lang="cs-CZ" sz="2600" b="1" dirty="0"/>
              <a:t>hra</a:t>
            </a:r>
            <a:r>
              <a:rPr lang="cs-CZ" sz="26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81616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26E6B0FF-B3F0-44A7-B087-57332B515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1576" y="109728"/>
            <a:ext cx="4016168" cy="130454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dirty="0"/>
              <a:t>VANTAA (</a:t>
            </a:r>
            <a:r>
              <a:rPr lang="en-US" sz="4000" b="1" dirty="0" err="1"/>
              <a:t>Helsinky</a:t>
            </a:r>
            <a:r>
              <a:rPr lang="en-US" sz="4000" b="1" dirty="0"/>
              <a:t>)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4419C6A7-C7A2-417D-B98E-DE0B30153D7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2" r="3340"/>
          <a:stretch/>
        </p:blipFill>
        <p:spPr>
          <a:xfrm>
            <a:off x="1" y="10"/>
            <a:ext cx="6936390" cy="6857990"/>
          </a:xfrm>
          <a:prstGeom prst="rect">
            <a:avLst/>
          </a:pr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AA373FC-EDFD-49A8-A18F-20CBBD9D1D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39158" y="1527048"/>
            <a:ext cx="4596810" cy="4743450"/>
          </a:xfrm>
        </p:spPr>
        <p:txBody>
          <a:bodyPr vert="horz" lIns="91440" tIns="45720" rIns="91440" bIns="45720" rtlCol="0">
            <a:noAutofit/>
          </a:bodyPr>
          <a:lstStyle/>
          <a:p>
            <a:r>
              <a:rPr lang="en-US" sz="2600" b="1" dirty="0" err="1"/>
              <a:t>Přátelská</a:t>
            </a:r>
            <a:r>
              <a:rPr lang="en-US" sz="2600" b="1" dirty="0"/>
              <a:t> </a:t>
            </a:r>
            <a:r>
              <a:rPr lang="en-US" sz="2600" b="1" dirty="0" err="1"/>
              <a:t>atmosféra</a:t>
            </a:r>
            <a:endParaRPr lang="en-US" sz="2600" b="1" dirty="0"/>
          </a:p>
          <a:p>
            <a:r>
              <a:rPr lang="en-US" sz="2600" b="1" dirty="0" err="1"/>
              <a:t>Skupinová</a:t>
            </a:r>
            <a:r>
              <a:rPr lang="en-US" sz="2600" b="1" dirty="0"/>
              <a:t> x </a:t>
            </a:r>
            <a:r>
              <a:rPr lang="en-US" sz="2600" b="1" dirty="0" err="1"/>
              <a:t>individuální</a:t>
            </a:r>
            <a:r>
              <a:rPr lang="en-US" sz="2600" b="1" dirty="0"/>
              <a:t> </a:t>
            </a:r>
            <a:r>
              <a:rPr lang="en-US" sz="2600" b="1" dirty="0" err="1"/>
              <a:t>práce</a:t>
            </a:r>
            <a:r>
              <a:rPr lang="en-US" sz="2600" b="1" dirty="0"/>
              <a:t> </a:t>
            </a:r>
            <a:r>
              <a:rPr lang="en-US" sz="2600" dirty="0"/>
              <a:t>(</a:t>
            </a:r>
            <a:r>
              <a:rPr lang="en-US" sz="2600" dirty="0" err="1"/>
              <a:t>nadaní</a:t>
            </a:r>
            <a:r>
              <a:rPr lang="en-US" sz="2600" dirty="0"/>
              <a:t> </a:t>
            </a:r>
            <a:r>
              <a:rPr lang="en-US" sz="2600" dirty="0" err="1"/>
              <a:t>studenti</a:t>
            </a:r>
            <a:r>
              <a:rPr lang="en-US" sz="2600" dirty="0"/>
              <a:t>)</a:t>
            </a:r>
          </a:p>
          <a:p>
            <a:r>
              <a:rPr lang="en-US" sz="2600" b="1" dirty="0" err="1"/>
              <a:t>Skupinky</a:t>
            </a:r>
            <a:r>
              <a:rPr lang="en-US" sz="2600" b="1" dirty="0"/>
              <a:t> </a:t>
            </a:r>
            <a:r>
              <a:rPr lang="en-US" sz="2600" b="1" dirty="0" err="1"/>
              <a:t>spolu</a:t>
            </a:r>
            <a:r>
              <a:rPr lang="en-US" sz="2600" b="1" dirty="0"/>
              <a:t> </a:t>
            </a:r>
            <a:r>
              <a:rPr lang="en-US" sz="2600" b="1" dirty="0" err="1"/>
              <a:t>debatují</a:t>
            </a:r>
            <a:r>
              <a:rPr lang="en-US" sz="2600" b="1" dirty="0"/>
              <a:t> </a:t>
            </a:r>
            <a:r>
              <a:rPr lang="en-US" sz="2600" dirty="0" err="1"/>
              <a:t>na</a:t>
            </a:r>
            <a:r>
              <a:rPr lang="en-US" sz="2600" dirty="0"/>
              <a:t> </a:t>
            </a:r>
            <a:r>
              <a:rPr lang="en-US" sz="2600" dirty="0" err="1"/>
              <a:t>různých</a:t>
            </a:r>
            <a:r>
              <a:rPr lang="en-US" sz="2600" dirty="0"/>
              <a:t> </a:t>
            </a:r>
            <a:r>
              <a:rPr lang="en-US" sz="2600" dirty="0" err="1"/>
              <a:t>místech</a:t>
            </a:r>
            <a:r>
              <a:rPr lang="en-US" sz="2600" dirty="0"/>
              <a:t> </a:t>
            </a:r>
            <a:r>
              <a:rPr lang="en-US" sz="2600" dirty="0" err="1"/>
              <a:t>odděleně</a:t>
            </a:r>
            <a:endParaRPr lang="en-US" sz="2600" dirty="0"/>
          </a:p>
          <a:p>
            <a:r>
              <a:rPr lang="en-US" sz="2600" dirty="0" err="1"/>
              <a:t>Pokud</a:t>
            </a:r>
            <a:r>
              <a:rPr lang="en-US" sz="2600" dirty="0"/>
              <a:t> student </a:t>
            </a:r>
            <a:r>
              <a:rPr lang="en-US" sz="2600" dirty="0" err="1"/>
              <a:t>úkol</a:t>
            </a:r>
            <a:r>
              <a:rPr lang="en-US" sz="2600" dirty="0"/>
              <a:t> </a:t>
            </a:r>
            <a:r>
              <a:rPr lang="en-US" sz="2600" dirty="0" err="1"/>
              <a:t>splní</a:t>
            </a:r>
            <a:r>
              <a:rPr lang="en-US" sz="2600" dirty="0"/>
              <a:t>, </a:t>
            </a:r>
            <a:r>
              <a:rPr lang="en-US" sz="2600" dirty="0" err="1"/>
              <a:t>může</a:t>
            </a:r>
            <a:r>
              <a:rPr lang="en-US" sz="2600" dirty="0"/>
              <a:t> z </a:t>
            </a:r>
            <a:r>
              <a:rPr lang="en-US" sz="2600" dirty="0" err="1"/>
              <a:t>hodiny</a:t>
            </a:r>
            <a:r>
              <a:rPr lang="en-US" sz="2600" dirty="0"/>
              <a:t> </a:t>
            </a:r>
            <a:r>
              <a:rPr lang="en-US" sz="2600" b="1" dirty="0" err="1"/>
              <a:t>odejít</a:t>
            </a:r>
            <a:r>
              <a:rPr lang="en-US" sz="2600" b="1" dirty="0"/>
              <a:t> </a:t>
            </a:r>
            <a:r>
              <a:rPr lang="en-US" sz="2600" b="1" dirty="0" err="1"/>
              <a:t>dříve</a:t>
            </a:r>
            <a:r>
              <a:rPr lang="en-US" sz="2600" b="1" dirty="0"/>
              <a:t> </a:t>
            </a:r>
            <a:r>
              <a:rPr lang="en-US" sz="2600" b="1" dirty="0" err="1"/>
              <a:t>domů</a:t>
            </a:r>
            <a:endParaRPr lang="en-US" sz="2600" b="1" dirty="0"/>
          </a:p>
          <a:p>
            <a:r>
              <a:rPr lang="en-US" sz="2600" dirty="0" err="1"/>
              <a:t>Ve</a:t>
            </a:r>
            <a:r>
              <a:rPr lang="en-US" sz="2600" dirty="0"/>
              <a:t> </a:t>
            </a:r>
            <a:r>
              <a:rPr lang="en-US" sz="2600" dirty="0" err="1"/>
              <a:t>třídě</a:t>
            </a:r>
            <a:r>
              <a:rPr lang="en-US" sz="2600" dirty="0"/>
              <a:t> max. </a:t>
            </a:r>
            <a:r>
              <a:rPr lang="en-US" sz="2600" b="1" dirty="0"/>
              <a:t>8 </a:t>
            </a:r>
            <a:r>
              <a:rPr lang="en-US" sz="2600" b="1" dirty="0" err="1"/>
              <a:t>studentů</a:t>
            </a:r>
            <a:r>
              <a:rPr lang="en-US" sz="2600" b="1" dirty="0"/>
              <a:t> </a:t>
            </a:r>
            <a:r>
              <a:rPr lang="en-US" sz="2600" dirty="0"/>
              <a:t>(</a:t>
            </a:r>
            <a:r>
              <a:rPr lang="en-US" sz="2600" dirty="0" err="1"/>
              <a:t>někteří</a:t>
            </a:r>
            <a:r>
              <a:rPr lang="en-US" sz="2600" dirty="0"/>
              <a:t> </a:t>
            </a:r>
            <a:r>
              <a:rPr lang="en-US" sz="2600" dirty="0" err="1"/>
              <a:t>kurz</a:t>
            </a:r>
            <a:r>
              <a:rPr lang="en-US" sz="2600" dirty="0"/>
              <a:t> </a:t>
            </a:r>
            <a:r>
              <a:rPr lang="en-US" sz="2600" dirty="0" err="1"/>
              <a:t>dělají</a:t>
            </a:r>
            <a:r>
              <a:rPr lang="en-US" sz="2600" dirty="0"/>
              <a:t> online a u toho </a:t>
            </a:r>
            <a:r>
              <a:rPr lang="en-US" sz="2600" dirty="0" err="1"/>
              <a:t>pracují</a:t>
            </a:r>
            <a:r>
              <a:rPr lang="en-US" sz="2600" dirty="0"/>
              <a:t>)</a:t>
            </a:r>
          </a:p>
          <a:p>
            <a:r>
              <a:rPr lang="en-US" sz="2600" dirty="0" err="1"/>
              <a:t>Práce</a:t>
            </a:r>
            <a:r>
              <a:rPr lang="en-US" sz="2600" dirty="0"/>
              <a:t> </a:t>
            </a:r>
            <a:r>
              <a:rPr lang="en-US" sz="2600" dirty="0" err="1"/>
              <a:t>výhradně</a:t>
            </a:r>
            <a:r>
              <a:rPr lang="en-US" sz="2600" dirty="0"/>
              <a:t> </a:t>
            </a:r>
            <a:r>
              <a:rPr lang="en-US" sz="2600" dirty="0" err="1"/>
              <a:t>na</a:t>
            </a:r>
            <a:r>
              <a:rPr lang="en-US" sz="2600" dirty="0"/>
              <a:t> </a:t>
            </a:r>
            <a:r>
              <a:rPr lang="en-US" sz="2600" b="1" dirty="0" err="1"/>
              <a:t>notebooku</a:t>
            </a: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104921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C35F0C-B89B-4F46-B0AF-03061F64B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566248C6-0C77-4C7B-9812-72F660678D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94" y="91440"/>
            <a:ext cx="7820660" cy="5865495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2186EC0-27C8-451F-ACA8-2CF2160793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124" y="627380"/>
            <a:ext cx="7820660" cy="586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32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61A138-FB8A-40D5-9C22-8FEF85FB4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66218"/>
            <a:ext cx="3084576" cy="1325563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VANTAA</a:t>
            </a:r>
            <a:br>
              <a:rPr lang="cs-CZ" dirty="0"/>
            </a:br>
            <a:r>
              <a:rPr lang="cs-CZ" dirty="0"/>
              <a:t>Laura 1</a:t>
            </a:r>
            <a:br>
              <a:rPr lang="cs-CZ" dirty="0"/>
            </a:br>
            <a:r>
              <a:rPr lang="cs-CZ" dirty="0"/>
              <a:t>a </a:t>
            </a:r>
            <a:br>
              <a:rPr lang="cs-CZ" dirty="0"/>
            </a:br>
            <a:r>
              <a:rPr lang="cs-CZ" dirty="0"/>
              <a:t>Laura 2</a:t>
            </a:r>
            <a:br>
              <a:rPr lang="cs-CZ" dirty="0"/>
            </a:br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313B86E7-02A8-4AC6-A55C-8CD59CB8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880" y="84667"/>
            <a:ext cx="5080000" cy="677333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E0B01D49-042C-4B5E-8DF6-4D14F0A8B8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602" y="84666"/>
            <a:ext cx="5080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92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908CF1-5C14-40AD-86C4-FB0F1B6BE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05515C9-D140-4DBD-A5E3-E7702DAFF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832" y="237316"/>
            <a:ext cx="8650168" cy="6487626"/>
          </a:xfrm>
          <a:prstGeom prst="rect">
            <a:avLst/>
          </a:prstGeom>
        </p:spPr>
      </p:pic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D623F2F5-AC3E-41F4-8B21-2C5995F72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28" y="61938"/>
            <a:ext cx="4943912" cy="6591884"/>
          </a:xfrm>
        </p:spPr>
      </p:pic>
    </p:spTree>
    <p:extLst>
      <p:ext uri="{BB962C8B-B14F-4D97-AF65-F5344CB8AC3E}">
        <p14:creationId xmlns:p14="http://schemas.microsoft.com/office/powerpoint/2010/main" val="241666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617BB3-3952-450D-B079-B74649181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74401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/>
              <a:t>VANTAA - Škola, společné prostory a třída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E7F6B533-4251-43F6-BE09-D04DBD9C0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28" y="1388744"/>
            <a:ext cx="3988872" cy="5318497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E4389BC-4DB0-4553-8019-2F56663CC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60" y="883920"/>
            <a:ext cx="7965440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792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5C01129-3453-464D-A870-ED71C6E89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Zástupný obsah 4" descr="Obsah obrázku interiér, zeď, stroj/přístroj, projektor&#10;&#10;Popis byl vytvořen automaticky">
            <a:extLst>
              <a:ext uri="{FF2B5EF4-FFF2-40B4-BE49-F238E27FC236}">
                <a16:creationId xmlns:a16="http://schemas.microsoft.com/office/drawing/2014/main" id="{C5A1619B-EA75-FC46-80CD-969AB2F0CB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13" b="13449"/>
          <a:stretch/>
        </p:blipFill>
        <p:spPr>
          <a:xfrm rot="5400000">
            <a:off x="-597067" y="1963342"/>
            <a:ext cx="5486400" cy="293129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D2781A6-5C82-4764-B489-F9A599C0A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11782" y="685800"/>
            <a:ext cx="4994335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0BC66BE0-F5E4-4445-9454-CC688FC49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446" y="2782986"/>
            <a:ext cx="4019107" cy="1292027"/>
          </a:xfrm>
        </p:spPr>
        <p:txBody>
          <a:bodyPr anchor="b">
            <a:noAutofit/>
          </a:bodyPr>
          <a:lstStyle/>
          <a:p>
            <a:pPr algn="ctr"/>
            <a:r>
              <a:rPr lang="cs-CZ" b="1" dirty="0">
                <a:solidFill>
                  <a:srgbClr val="595959"/>
                </a:solidFill>
              </a:rPr>
              <a:t>NOTEBOOKY nahradily učebnice a sešity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3B69C6F-BD14-F58D-5B16-92963F15CA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1519" y="5770290"/>
            <a:ext cx="45719" cy="45719"/>
          </a:xfrm>
        </p:spPr>
        <p:txBody>
          <a:bodyPr anchor="t">
            <a:normAutofit fontScale="25000" lnSpcReduction="20000"/>
          </a:bodyPr>
          <a:lstStyle/>
          <a:p>
            <a:pPr marL="0" indent="0" algn="ctr">
              <a:buNone/>
            </a:pPr>
            <a:endParaRPr lang="en-US" sz="2000" dirty="0">
              <a:solidFill>
                <a:srgbClr val="595959"/>
              </a:solidFill>
            </a:endParaRPr>
          </a:p>
        </p:txBody>
      </p:sp>
      <p:pic>
        <p:nvPicPr>
          <p:cNvPr id="7" name="Obrázek 6" descr="Obsah obrázku oblečení, osoba, rostlina, boty&#10;&#10;Popis byl vytvořen automaticky">
            <a:extLst>
              <a:ext uri="{FF2B5EF4-FFF2-40B4-BE49-F238E27FC236}">
                <a16:creationId xmlns:a16="http://schemas.microsoft.com/office/drawing/2014/main" id="{832A4496-2D0D-2649-B54E-24C918DB5F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9" b="11473"/>
          <a:stretch/>
        </p:blipFill>
        <p:spPr>
          <a:xfrm rot="5400000">
            <a:off x="7315617" y="1976307"/>
            <a:ext cx="5486399" cy="29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05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58B0330-553E-4C11-A0CC-5F5AE12FB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071" y="525692"/>
            <a:ext cx="3807187" cy="898960"/>
          </a:xfrm>
        </p:spPr>
        <p:txBody>
          <a:bodyPr>
            <a:normAutofit/>
          </a:bodyPr>
          <a:lstStyle/>
          <a:p>
            <a:r>
              <a:rPr lang="cs-CZ" sz="4000" b="1" dirty="0"/>
              <a:t>PORVOO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9284D4D-090A-4187-81CC-348AED1874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844" y="1584583"/>
            <a:ext cx="4474698" cy="4913753"/>
          </a:xfrm>
        </p:spPr>
        <p:txBody>
          <a:bodyPr>
            <a:noAutofit/>
          </a:bodyPr>
          <a:lstStyle/>
          <a:p>
            <a:r>
              <a:rPr lang="cs-CZ" sz="2600" dirty="0"/>
              <a:t>Vzájemná </a:t>
            </a:r>
            <a:r>
              <a:rPr lang="cs-CZ" sz="2600" b="1" dirty="0"/>
              <a:t>kooperace 3 učitelů</a:t>
            </a:r>
          </a:p>
          <a:p>
            <a:r>
              <a:rPr lang="cs-CZ" sz="2600" b="1" dirty="0" err="1"/>
              <a:t>Rina</a:t>
            </a:r>
            <a:r>
              <a:rPr lang="cs-CZ" sz="2600" dirty="0"/>
              <a:t> – </a:t>
            </a:r>
            <a:r>
              <a:rPr lang="cs-CZ" sz="2600" b="1" dirty="0"/>
              <a:t>vyučující hotelnictví, turismu </a:t>
            </a:r>
            <a:r>
              <a:rPr lang="cs-CZ" sz="2600" dirty="0"/>
              <a:t>(u nás předmět Průvodcovství v CR) </a:t>
            </a:r>
          </a:p>
          <a:p>
            <a:r>
              <a:rPr lang="cs-CZ" sz="2600" b="1" dirty="0"/>
              <a:t>Radka</a:t>
            </a:r>
            <a:r>
              <a:rPr lang="cs-CZ" sz="2600" dirty="0"/>
              <a:t> – </a:t>
            </a:r>
            <a:r>
              <a:rPr lang="cs-CZ" sz="2600" b="1" dirty="0"/>
              <a:t>vyučující ANJ  </a:t>
            </a:r>
          </a:p>
          <a:p>
            <a:r>
              <a:rPr lang="cs-CZ" sz="2600" dirty="0"/>
              <a:t>Studenti do hodiny chodí běžně se zpožděním (</a:t>
            </a:r>
            <a:r>
              <a:rPr lang="cs-CZ" sz="2600" b="1" dirty="0"/>
              <a:t>nezvoní</a:t>
            </a:r>
            <a:r>
              <a:rPr lang="cs-CZ" sz="2600" dirty="0"/>
              <a:t>)</a:t>
            </a:r>
          </a:p>
          <a:p>
            <a:r>
              <a:rPr lang="cs-CZ" sz="2600" dirty="0"/>
              <a:t>Slabším studentům se věnuje </a:t>
            </a:r>
            <a:r>
              <a:rPr lang="cs-CZ" sz="2600" b="1" dirty="0"/>
              <a:t>asistentka</a:t>
            </a:r>
            <a:r>
              <a:rPr lang="cs-CZ" sz="2600" dirty="0"/>
              <a:t> u samostatného stolu</a:t>
            </a:r>
          </a:p>
          <a:p>
            <a:r>
              <a:rPr lang="cs-CZ" sz="2600" dirty="0"/>
              <a:t>Všichni musí pracovat a splnit zadaný úkol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6B233CA-A3A5-4A5A-AA11-8ED4A0809F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6" r="1" b="19874"/>
          <a:stretch/>
        </p:blipFill>
        <p:spPr>
          <a:xfrm>
            <a:off x="5010386" y="10"/>
            <a:ext cx="718161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655398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3B9A23-DCAF-42E2-A849-6D791E283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CDB72098-C167-4801-9005-FC7B63027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40" y="235901"/>
            <a:ext cx="8829465" cy="6622099"/>
          </a:xfrm>
        </p:spPr>
      </p:pic>
    </p:spTree>
    <p:extLst>
      <p:ext uri="{BB962C8B-B14F-4D97-AF65-F5344CB8AC3E}">
        <p14:creationId xmlns:p14="http://schemas.microsoft.com/office/powerpoint/2010/main" val="1320300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EF27ED9D-CC8D-4C30-820C-A7A45737E1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55" y="1690688"/>
            <a:ext cx="6754283" cy="5065712"/>
          </a:xfr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D4D8EA9-C080-4CDB-8BF1-D419475C2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6845" y="0"/>
            <a:ext cx="5143500" cy="685800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C82A3678-01E2-3743-A10E-7B8B230FA9AD}"/>
              </a:ext>
            </a:extLst>
          </p:cNvPr>
          <p:cNvSpPr txBox="1"/>
          <p:nvPr/>
        </p:nvSpPr>
        <p:spPr>
          <a:xfrm>
            <a:off x="131655" y="231648"/>
            <a:ext cx="64495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latin typeface="+mj-lt"/>
              </a:rPr>
              <a:t>Prohlídka města </a:t>
            </a:r>
            <a:r>
              <a:rPr lang="cs-CZ" sz="4000" b="1" dirty="0" err="1">
                <a:latin typeface="+mj-lt"/>
              </a:rPr>
              <a:t>Porvoo</a:t>
            </a:r>
            <a:r>
              <a:rPr lang="cs-CZ" sz="4000" b="1" dirty="0">
                <a:latin typeface="+mj-lt"/>
              </a:rPr>
              <a:t> s </a:t>
            </a:r>
            <a:r>
              <a:rPr lang="cs-CZ" sz="4000" b="1" dirty="0" err="1">
                <a:latin typeface="+mj-lt"/>
              </a:rPr>
              <a:t>průvodcováním</a:t>
            </a:r>
            <a:r>
              <a:rPr lang="cs-CZ" sz="4000" b="1" dirty="0">
                <a:latin typeface="+mj-lt"/>
              </a:rPr>
              <a:t> studenty</a:t>
            </a:r>
          </a:p>
        </p:txBody>
      </p:sp>
    </p:spTree>
    <p:extLst>
      <p:ext uri="{BB962C8B-B14F-4D97-AF65-F5344CB8AC3E}">
        <p14:creationId xmlns:p14="http://schemas.microsoft.com/office/powerpoint/2010/main" val="2732526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F8187A-CE4A-403C-9F41-31CAA2E17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BADEF532-F0BA-419F-9EEB-2B2F7E511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2" y="72389"/>
            <a:ext cx="8960908" cy="672068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D57F483-C878-4C9F-A4F4-4D5745A1FE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13" y="93662"/>
            <a:ext cx="8894235" cy="667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79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71E15F-88D4-4DBE-A075-7F640482F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0848" y="2425539"/>
            <a:ext cx="328295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>PORVOO Vybavení třídy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0DC6C30-70D7-479D-9431-38BF0A59E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97312" y="6004557"/>
            <a:ext cx="856488" cy="17240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" name="Zástupný symbol pro obsah 4">
            <a:extLst>
              <a:ext uri="{FF2B5EF4-FFF2-40B4-BE49-F238E27FC236}">
                <a16:creationId xmlns:a16="http://schemas.microsoft.com/office/drawing/2014/main" id="{7DA7CC32-154A-40F4-BCDE-D8A8B441B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5" y="172084"/>
            <a:ext cx="7776633" cy="583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15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55C01129-3453-464D-A870-ED71C6E89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Zástupný obsah 5" descr="Obsah obrázku text, vizitka&#10;&#10;Popis byl vytvořen automaticky">
            <a:extLst>
              <a:ext uri="{FF2B5EF4-FFF2-40B4-BE49-F238E27FC236}">
                <a16:creationId xmlns:a16="http://schemas.microsoft.com/office/drawing/2014/main" id="{F8194860-728B-9E47-80F8-7CB4CDB929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62"/>
          <a:stretch/>
        </p:blipFill>
        <p:spPr>
          <a:xfrm rot="5400000">
            <a:off x="-597067" y="1963342"/>
            <a:ext cx="5486400" cy="29312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9D2781A6-5C82-4764-B489-F9A599C0A7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11782" y="685800"/>
            <a:ext cx="4994335" cy="548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E26251A8-85F4-5741-AA87-A6DAE742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6446" y="2782986"/>
            <a:ext cx="4019107" cy="1292027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b="1" kern="1200" dirty="0">
                <a:solidFill>
                  <a:srgbClr val="595959"/>
                </a:solidFill>
                <a:latin typeface="+mj-lt"/>
                <a:ea typeface="+mj-ea"/>
                <a:cs typeface="+mj-cs"/>
              </a:rPr>
              <a:t>ROZVRH HODIN A DELŠÍ PŘESTÁVKY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6F2326B-B6BB-A735-6CDE-3EA65173CE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815263" y="5770290"/>
            <a:ext cx="281975" cy="45719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/>
            <a:endParaRPr lang="en-US" sz="2000" dirty="0">
              <a:solidFill>
                <a:srgbClr val="595959"/>
              </a:solidFill>
            </a:endParaRPr>
          </a:p>
        </p:txBody>
      </p:sp>
      <p:pic>
        <p:nvPicPr>
          <p:cNvPr id="8" name="Zástupný obsah 7" descr="Obsah obrázku text, bílá tabule, rukopis, design&#10;&#10;Popis byl vytvořen automaticky">
            <a:extLst>
              <a:ext uri="{FF2B5EF4-FFF2-40B4-BE49-F238E27FC236}">
                <a16:creationId xmlns:a16="http://schemas.microsoft.com/office/drawing/2014/main" id="{27D2E8BA-AE95-6E47-97D2-4D11E29A02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04" b="3587"/>
          <a:stretch/>
        </p:blipFill>
        <p:spPr>
          <a:xfrm rot="5400000">
            <a:off x="7315617" y="1976307"/>
            <a:ext cx="5486399" cy="29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8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FAD2B0B-0EEB-4534-9CF4-C2B6D4691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cs-CZ" b="1">
                <a:solidFill>
                  <a:srgbClr val="FFFFFF"/>
                </a:solidFill>
              </a:rPr>
              <a:t>CO VYSTIHUJE FINSKÝ VZDĚLÁVACÍ SYSTÉM …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8190DC5-8B97-426A-8D97-099DB6920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cs-CZ" b="1" dirty="0"/>
              <a:t>Samostatnost</a:t>
            </a:r>
            <a:r>
              <a:rPr lang="cs-CZ" dirty="0"/>
              <a:t>, </a:t>
            </a:r>
            <a:r>
              <a:rPr lang="cs-CZ" b="1" dirty="0"/>
              <a:t>individualizace</a:t>
            </a:r>
            <a:r>
              <a:rPr lang="cs-CZ" dirty="0"/>
              <a:t>, </a:t>
            </a:r>
            <a:r>
              <a:rPr lang="cs-CZ" b="1" dirty="0"/>
              <a:t>projektová výuka</a:t>
            </a:r>
            <a:r>
              <a:rPr lang="cs-CZ" dirty="0"/>
              <a:t> a </a:t>
            </a:r>
            <a:r>
              <a:rPr lang="cs-CZ" b="1" dirty="0"/>
              <a:t>zodpovědnost za vlastní učení</a:t>
            </a:r>
          </a:p>
          <a:p>
            <a:r>
              <a:rPr lang="cs-CZ" b="1" dirty="0"/>
              <a:t>Multikulturalismus</a:t>
            </a:r>
            <a:r>
              <a:rPr lang="cs-CZ" dirty="0"/>
              <a:t> a </a:t>
            </a:r>
            <a:r>
              <a:rPr lang="cs-CZ" b="1" dirty="0"/>
              <a:t>otevřenost integraci</a:t>
            </a:r>
            <a:r>
              <a:rPr lang="cs-CZ" dirty="0"/>
              <a:t>:</a:t>
            </a:r>
          </a:p>
          <a:p>
            <a:pPr marL="0" indent="0">
              <a:buNone/>
            </a:pPr>
            <a:r>
              <a:rPr lang="cs-CZ" dirty="0"/>
              <a:t>Pokud je student z cizí země a chce studovat na finské škole, musí složit mezinárodní </a:t>
            </a:r>
            <a:r>
              <a:rPr lang="cs-CZ" b="1" dirty="0"/>
              <a:t>zkoušku z jazyka odpovídající úrovni B2</a:t>
            </a:r>
            <a:r>
              <a:rPr lang="cs-CZ" dirty="0"/>
              <a:t>, aby byl ke studiu připuštěn</a:t>
            </a:r>
          </a:p>
          <a:p>
            <a:r>
              <a:rPr lang="cs-CZ" dirty="0"/>
              <a:t>Důraz je kladen na </a:t>
            </a:r>
            <a:r>
              <a:rPr lang="cs-CZ" b="1" dirty="0"/>
              <a:t>poskytnutí rovných vzdělávacích příležitostí všem studentům bez ohledu na sociální prostředí a náboženství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61864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781F0BD-4014-FE4B-8F1F-A3C924550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rgbClr val="FFFFFF"/>
                </a:solidFill>
              </a:rPr>
              <a:t>CO VYSTIHUJE FINSKÝ VZDĚLÁVACÍ SYSTÉM …</a:t>
            </a:r>
            <a:endParaRPr lang="cs-CZ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3EE724-B948-8A48-A4A2-E66820CB5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cs-CZ" dirty="0"/>
              <a:t>Finové si uvědomují důležitost vzdělání mladé generace, a proto je </a:t>
            </a:r>
            <a:r>
              <a:rPr lang="cs-CZ" b="1" dirty="0"/>
              <a:t>vzdělávání ve Finsku bezplatné</a:t>
            </a:r>
            <a:r>
              <a:rPr lang="cs-CZ" dirty="0"/>
              <a:t>. Studentům je tak poskytnuto </a:t>
            </a:r>
            <a:r>
              <a:rPr lang="cs-CZ" b="1" dirty="0"/>
              <a:t>maximální možné zázemí pro kvalitní vzdělávání</a:t>
            </a:r>
            <a:r>
              <a:rPr lang="cs-CZ" dirty="0"/>
              <a:t>. </a:t>
            </a:r>
          </a:p>
          <a:p>
            <a:r>
              <a:rPr lang="cs-CZ" dirty="0"/>
              <a:t>Studenti </a:t>
            </a:r>
            <a:r>
              <a:rPr lang="cs-CZ" b="1" dirty="0"/>
              <a:t>neplatí obědy, ani snídaně, ani učebnice</a:t>
            </a:r>
            <a:r>
              <a:rPr lang="cs-CZ" dirty="0"/>
              <a:t>. Běžně si mezi sebou i učiteli </a:t>
            </a:r>
            <a:r>
              <a:rPr lang="cs-CZ" b="1" dirty="0"/>
              <a:t>tykají</a:t>
            </a:r>
            <a:r>
              <a:rPr lang="cs-CZ" dirty="0"/>
              <a:t>. Vztah učitele je přátelský, chtějí navodit ve třídě </a:t>
            </a:r>
            <a:r>
              <a:rPr lang="cs-CZ" b="1" dirty="0"/>
              <a:t>klidnou atmosféru</a:t>
            </a:r>
            <a:r>
              <a:rPr lang="cs-CZ" dirty="0"/>
              <a:t>, žáci mají </a:t>
            </a:r>
            <a:r>
              <a:rPr lang="cs-CZ" b="1" dirty="0"/>
              <a:t>pocit bezpečí</a:t>
            </a:r>
            <a:r>
              <a:rPr lang="cs-CZ" dirty="0"/>
              <a:t> a </a:t>
            </a:r>
            <a:r>
              <a:rPr lang="cs-CZ" b="1" dirty="0"/>
              <a:t>nestydí se vystupovat</a:t>
            </a:r>
            <a:r>
              <a:rPr lang="cs-CZ" dirty="0"/>
              <a:t>. Na druhé straně je ale cítit </a:t>
            </a:r>
            <a:r>
              <a:rPr lang="cs-CZ" b="1" dirty="0"/>
              <a:t>respekt žáků, který k autoritě učitele chovají</a:t>
            </a:r>
            <a:r>
              <a:rPr lang="cs-CZ" dirty="0"/>
              <a:t>. </a:t>
            </a:r>
          </a:p>
          <a:p>
            <a:r>
              <a:rPr lang="cs-CZ" b="1" dirty="0"/>
              <a:t>UČITEL = odborník z praxe, vážená osoba!</a:t>
            </a:r>
          </a:p>
        </p:txBody>
      </p:sp>
    </p:spTree>
    <p:extLst>
      <p:ext uri="{BB962C8B-B14F-4D97-AF65-F5344CB8AC3E}">
        <p14:creationId xmlns:p14="http://schemas.microsoft.com/office/powerpoint/2010/main" val="23313130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69F3378-25EA-45D3-9CA4-532BD032A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Autofit/>
          </a:bodyPr>
          <a:lstStyle/>
          <a:p>
            <a:pPr algn="ctr"/>
            <a:r>
              <a:rPr lang="cs-CZ" sz="4000" b="1" dirty="0"/>
              <a:t>HODNOCENÍ </a:t>
            </a:r>
            <a:br>
              <a:rPr lang="cs-CZ" sz="4000" b="1" dirty="0"/>
            </a:br>
            <a:r>
              <a:rPr lang="cs-CZ" sz="4000" b="1" dirty="0"/>
              <a:t>aneb</a:t>
            </a:r>
            <a:br>
              <a:rPr lang="cs-CZ" sz="4000" b="1" dirty="0"/>
            </a:br>
            <a:r>
              <a:rPr lang="cs-CZ" sz="4000" b="1" dirty="0"/>
              <a:t>„NEZNÁMKOVÁNÍ“</a:t>
            </a:r>
          </a:p>
        </p:txBody>
      </p:sp>
      <p:pic>
        <p:nvPicPr>
          <p:cNvPr id="14" name="Picture 13" descr="Stolky v prázdné učebně">
            <a:extLst>
              <a:ext uri="{FF2B5EF4-FFF2-40B4-BE49-F238E27FC236}">
                <a16:creationId xmlns:a16="http://schemas.microsoft.com/office/drawing/2014/main" id="{733156DD-03FA-1447-7E9B-AAC6FF5DE2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41" r="25365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F19FB27-0800-4C39-8ECB-50D7142F0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9927" y="2492125"/>
            <a:ext cx="7385593" cy="4283578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/>
              <a:t>Za zcela odlišný považujeme způsob hodnocení žáků během studia. Zatímco u nás studenti získávají známky na základě písemného/ústního zkoušení, ve Finsku jsou </a:t>
            </a:r>
            <a:r>
              <a:rPr lang="cs-CZ" b="1" dirty="0"/>
              <a:t>hodnoceni jednou známkou</a:t>
            </a:r>
            <a:r>
              <a:rPr lang="cs-CZ" dirty="0"/>
              <a:t>, a to až </a:t>
            </a:r>
            <a:r>
              <a:rPr lang="cs-CZ" b="1" dirty="0"/>
              <a:t>na konci školního roku</a:t>
            </a:r>
            <a:r>
              <a:rPr lang="cs-CZ" dirty="0"/>
              <a:t>.</a:t>
            </a:r>
          </a:p>
          <a:p>
            <a:pPr algn="just"/>
            <a:r>
              <a:rPr lang="cs-CZ" dirty="0"/>
              <a:t>Hodnocení probíhá z pohledu </a:t>
            </a:r>
            <a:r>
              <a:rPr lang="cs-CZ" b="1" dirty="0"/>
              <a:t>učitele, žáka a zaměstnavatele</a:t>
            </a:r>
            <a:r>
              <a:rPr lang="cs-CZ" dirty="0"/>
              <a:t>. </a:t>
            </a:r>
          </a:p>
          <a:p>
            <a:pPr algn="just"/>
            <a:r>
              <a:rPr lang="cs-CZ" dirty="0"/>
              <a:t>Důraz kladen na </a:t>
            </a:r>
            <a:r>
              <a:rPr lang="cs-CZ" b="1" dirty="0"/>
              <a:t>bezpečí studentů </a:t>
            </a:r>
            <a:r>
              <a:rPr lang="cs-CZ" dirty="0"/>
              <a:t>a </a:t>
            </a:r>
            <a:r>
              <a:rPr lang="cs-CZ" b="1" dirty="0"/>
              <a:t>zabezpečení tříd před střelci </a:t>
            </a:r>
            <a:r>
              <a:rPr lang="cs-CZ" dirty="0"/>
              <a:t>(zamykání zevnitř).</a:t>
            </a:r>
          </a:p>
          <a:p>
            <a:pPr algn="just"/>
            <a:r>
              <a:rPr lang="cs-CZ" b="1" dirty="0"/>
              <a:t>Dvoje dveře v učebně </a:t>
            </a:r>
            <a:r>
              <a:rPr lang="cs-CZ" dirty="0"/>
              <a:t>a jedny s </a:t>
            </a:r>
            <a:r>
              <a:rPr lang="cs-CZ" b="1" dirty="0"/>
              <a:t>kukátkem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7801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241623-928E-4382-A3FC-D0CEAF19D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FINŠTINA…</a:t>
            </a:r>
          </a:p>
        </p:txBody>
      </p:sp>
      <p:pic>
        <p:nvPicPr>
          <p:cNvPr id="4" name="WhatsApp Video 2024-04-10 at 10.55.27">
            <a:hlinkClick r:id="" action="ppaction://media"/>
            <a:extLst>
              <a:ext uri="{FF2B5EF4-FFF2-40B4-BE49-F238E27FC236}">
                <a16:creationId xmlns:a16="http://schemas.microsoft.com/office/drawing/2014/main" id="{39E2A6A1-151D-471E-ABA0-0F6058BD2D0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86325" y="1825625"/>
            <a:ext cx="2417763" cy="4351338"/>
          </a:xfrm>
        </p:spPr>
      </p:pic>
    </p:spTree>
    <p:extLst>
      <p:ext uri="{BB962C8B-B14F-4D97-AF65-F5344CB8AC3E}">
        <p14:creationId xmlns:p14="http://schemas.microsoft.com/office/powerpoint/2010/main" val="4031798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9FFEFC-2833-49B0-B9B8-6C3E42CCF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878" y="741391"/>
            <a:ext cx="4491821" cy="161620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b="1" dirty="0"/>
              <a:t>TROCHU FINSKÉ KULTURY A HISTORIE ....</a:t>
            </a:r>
          </a:p>
        </p:txBody>
      </p:sp>
      <p:pic>
        <p:nvPicPr>
          <p:cNvPr id="8" name="Zástupný obsah 7" descr="Obsah obrázku obloha, venku, mrak, budova&#10;&#10;Popis byl vytvořen automaticky">
            <a:extLst>
              <a:ext uri="{FF2B5EF4-FFF2-40B4-BE49-F238E27FC236}">
                <a16:creationId xmlns:a16="http://schemas.microsoft.com/office/drawing/2014/main" id="{71B664FF-D5F9-0C48-BFE9-A201BA3276E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25"/>
          <a:stretch/>
        </p:blipFill>
        <p:spPr>
          <a:xfrm rot="5400000">
            <a:off x="-381000" y="381000"/>
            <a:ext cx="6858000" cy="6096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3362" cy="6858000"/>
            <a:chOff x="12068638" y="0"/>
            <a:chExt cx="123362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813AAF33-C07D-4A86-885B-E54FF67C2F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878" y="2533476"/>
            <a:ext cx="4491820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Evangelická</a:t>
            </a:r>
            <a:r>
              <a:rPr lang="en-US" dirty="0"/>
              <a:t> </a:t>
            </a:r>
            <a:r>
              <a:rPr lang="en-US" dirty="0" err="1"/>
              <a:t>katedrála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Senátním</a:t>
            </a:r>
            <a:r>
              <a:rPr lang="en-US" dirty="0"/>
              <a:t> </a:t>
            </a:r>
            <a:r>
              <a:rPr lang="en-US" dirty="0" err="1"/>
              <a:t>náměstí</a:t>
            </a:r>
            <a:r>
              <a:rPr lang="en-US" dirty="0"/>
              <a:t>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887973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1520B01-A2E4-41C2-8A8F-7683F25089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B3D6EAB-E747-41D4-84F9-0A67AF2C7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3399" y="1457121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VYPJATÁ VOJENSKÁ SITUACE MEZI FINSKEM A RUSKEM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F634C0A-A487-42AF-8DFD-4DAD62FE92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412B137-E115-42F2-8CF9-67E40B5D2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779E94B-3A8C-4695-9DA1-2EDEFB170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FC28F2D2-5369-4C14-940D-2DFEE3F55DE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8" r="15682"/>
          <a:stretch/>
        </p:blipFill>
        <p:spPr>
          <a:xfrm>
            <a:off x="20" y="10"/>
            <a:ext cx="3910064" cy="685799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0" y="0"/>
                </a:moveTo>
                <a:lnTo>
                  <a:pt x="2996382" y="0"/>
                </a:lnTo>
                <a:lnTo>
                  <a:pt x="3563333" y="1750276"/>
                </a:lnTo>
                <a:lnTo>
                  <a:pt x="3910084" y="6054385"/>
                </a:lnTo>
                <a:lnTo>
                  <a:pt x="3791309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66EE5A2-0D35-4D6A-A5C7-1CA91F740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48589" y="0"/>
            <a:ext cx="1339053" cy="6858000"/>
            <a:chOff x="2661507" y="0"/>
            <a:chExt cx="1339053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DFBB771-C61C-4F38-ABBB-98A2D8476D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2432BD6-3DCC-4397-BD7F-3FE84F3210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6AA1647-0DA6-4A17-B3E1-95D61BD54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F1D8352-2F00-4057-8781-E455C455B9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3986041" cy="6858000"/>
            </a:xfrm>
            <a:custGeom>
              <a:avLst/>
              <a:gdLst>
                <a:gd name="connsiteX0" fmla="*/ 0 w 3986041"/>
                <a:gd name="connsiteY0" fmla="*/ 0 h 6858000"/>
                <a:gd name="connsiteX1" fmla="*/ 3066495 w 3986041"/>
                <a:gd name="connsiteY1" fmla="*/ 0 h 6858000"/>
                <a:gd name="connsiteX2" fmla="*/ 3427241 w 3986041"/>
                <a:gd name="connsiteY2" fmla="*/ 1211943 h 6858000"/>
                <a:gd name="connsiteX3" fmla="*/ 3986041 w 3986041"/>
                <a:gd name="connsiteY3" fmla="*/ 4122057 h 6858000"/>
                <a:gd name="connsiteX4" fmla="*/ 3751724 w 3986041"/>
                <a:gd name="connsiteY4" fmla="*/ 6858000 h 6858000"/>
                <a:gd name="connsiteX5" fmla="*/ 0 w 3986041"/>
                <a:gd name="connsiteY5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986041" h="6858000">
                  <a:moveTo>
                    <a:pt x="0" y="0"/>
                  </a:moveTo>
                  <a:lnTo>
                    <a:pt x="3066495" y="0"/>
                  </a:lnTo>
                  <a:lnTo>
                    <a:pt x="3427241" y="1211943"/>
                  </a:lnTo>
                  <a:lnTo>
                    <a:pt x="3986041" y="4122057"/>
                  </a:lnTo>
                  <a:lnTo>
                    <a:pt x="3751724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BE70D92-7E07-4A6F-BD82-729F71C268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748588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6" name="Zástupný symbol pro obsah 5">
            <a:extLst>
              <a:ext uri="{FF2B5EF4-FFF2-40B4-BE49-F238E27FC236}">
                <a16:creationId xmlns:a16="http://schemas.microsoft.com/office/drawing/2014/main" id="{D9D78A96-EDD0-4EEC-90C6-B1CBC4B4399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4" r="9796"/>
          <a:stretch/>
        </p:blipFill>
        <p:spPr>
          <a:xfrm>
            <a:off x="8281916" y="1"/>
            <a:ext cx="3910084" cy="6858000"/>
          </a:xfrm>
          <a:custGeom>
            <a:avLst/>
            <a:gdLst/>
            <a:ahLst/>
            <a:cxnLst/>
            <a:rect l="l" t="t" r="r" b="b"/>
            <a:pathLst>
              <a:path w="3910084" h="6858000">
                <a:moveTo>
                  <a:pt x="118775" y="0"/>
                </a:moveTo>
                <a:lnTo>
                  <a:pt x="3910084" y="0"/>
                </a:lnTo>
                <a:lnTo>
                  <a:pt x="3910084" y="6858000"/>
                </a:lnTo>
                <a:lnTo>
                  <a:pt x="913702" y="6858000"/>
                </a:lnTo>
                <a:lnTo>
                  <a:pt x="346751" y="5107724"/>
                </a:lnTo>
                <a:lnTo>
                  <a:pt x="0" y="803615"/>
                </a:lnTo>
                <a:close/>
              </a:path>
            </a:pathLst>
          </a:cu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08D20F07-CD49-4F17-BC00-9429DA80C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59" y="-2"/>
            <a:ext cx="1339053" cy="6858000"/>
            <a:chOff x="2661507" y="0"/>
            <a:chExt cx="1339053" cy="6858000"/>
          </a:xfrm>
          <a:effectLst>
            <a:outerShdw blurRad="381000" dist="152400" dir="10800000" algn="r" rotWithShape="0">
              <a:prstClr val="black">
                <a:alpha val="10000"/>
              </a:prstClr>
            </a:outerShdw>
          </a:effectLst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11F66703-4D0D-42DF-8150-991FE9F8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96840F9-95E6-4C98-BFE4-21B595423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61507" y="0"/>
              <a:ext cx="1339053" cy="6858000"/>
            </a:xfrm>
            <a:custGeom>
              <a:avLst/>
              <a:gdLst>
                <a:gd name="connsiteX0" fmla="*/ 850532 w 1339053"/>
                <a:gd name="connsiteY0" fmla="*/ 3481838 h 6858000"/>
                <a:gd name="connsiteX1" fmla="*/ 877027 w 1339053"/>
                <a:gd name="connsiteY1" fmla="*/ 3490955 h 6858000"/>
                <a:gd name="connsiteX2" fmla="*/ 922718 w 1339053"/>
                <a:gd name="connsiteY2" fmla="*/ 3516472 h 6858000"/>
                <a:gd name="connsiteX3" fmla="*/ 1094179 w 1339053"/>
                <a:gd name="connsiteY3" fmla="*/ 3567567 h 6858000"/>
                <a:gd name="connsiteX4" fmla="*/ 1118891 w 1339053"/>
                <a:gd name="connsiteY4" fmla="*/ 3568331 h 6858000"/>
                <a:gd name="connsiteX5" fmla="*/ 1295961 w 1339053"/>
                <a:gd name="connsiteY5" fmla="*/ 3584709 h 6858000"/>
                <a:gd name="connsiteX6" fmla="*/ 1308070 w 1339053"/>
                <a:gd name="connsiteY6" fmla="*/ 3585183 h 6858000"/>
                <a:gd name="connsiteX7" fmla="*/ 1325263 w 1339053"/>
                <a:gd name="connsiteY7" fmla="*/ 3705453 h 6858000"/>
                <a:gd name="connsiteX8" fmla="*/ 1334107 w 1339053"/>
                <a:gd name="connsiteY8" fmla="*/ 3772268 h 6858000"/>
                <a:gd name="connsiteX9" fmla="*/ 1338203 w 1339053"/>
                <a:gd name="connsiteY9" fmla="*/ 3831076 h 6858000"/>
                <a:gd name="connsiteX10" fmla="*/ 1338805 w 1339053"/>
                <a:gd name="connsiteY10" fmla="*/ 3839709 h 6858000"/>
                <a:gd name="connsiteX11" fmla="*/ 1335635 w 1339053"/>
                <a:gd name="connsiteY11" fmla="*/ 4118635 h 6858000"/>
                <a:gd name="connsiteX12" fmla="*/ 1337171 w 1339053"/>
                <a:gd name="connsiteY12" fmla="*/ 4209403 h 6858000"/>
                <a:gd name="connsiteX13" fmla="*/ 1325840 w 1339053"/>
                <a:gd name="connsiteY13" fmla="*/ 4309174 h 6858000"/>
                <a:gd name="connsiteX14" fmla="*/ 1321122 w 1339053"/>
                <a:gd name="connsiteY14" fmla="*/ 4473630 h 6858000"/>
                <a:gd name="connsiteX15" fmla="*/ 1302196 w 1339053"/>
                <a:gd name="connsiteY15" fmla="*/ 4791709 h 6858000"/>
                <a:gd name="connsiteX16" fmla="*/ 1293239 w 1339053"/>
                <a:gd name="connsiteY16" fmla="*/ 4860048 h 6858000"/>
                <a:gd name="connsiteX17" fmla="*/ 1288829 w 1339053"/>
                <a:gd name="connsiteY17" fmla="*/ 5039837 h 6858000"/>
                <a:gd name="connsiteX18" fmla="*/ 1289584 w 1339053"/>
                <a:gd name="connsiteY18" fmla="*/ 5148703 h 6858000"/>
                <a:gd name="connsiteX19" fmla="*/ 1282205 w 1339053"/>
                <a:gd name="connsiteY19" fmla="*/ 5236435 h 6858000"/>
                <a:gd name="connsiteX20" fmla="*/ 1268145 w 1339053"/>
                <a:gd name="connsiteY20" fmla="*/ 5311662 h 6858000"/>
                <a:gd name="connsiteX21" fmla="*/ 1250547 w 1339053"/>
                <a:gd name="connsiteY21" fmla="*/ 5515595 h 6858000"/>
                <a:gd name="connsiteX22" fmla="*/ 1243323 w 1339053"/>
                <a:gd name="connsiteY22" fmla="*/ 5596885 h 6858000"/>
                <a:gd name="connsiteX23" fmla="*/ 1238303 w 1339053"/>
                <a:gd name="connsiteY23" fmla="*/ 5812036 h 6858000"/>
                <a:gd name="connsiteX24" fmla="*/ 1223551 w 1339053"/>
                <a:gd name="connsiteY24" fmla="*/ 5991171 h 6858000"/>
                <a:gd name="connsiteX25" fmla="*/ 1219699 w 1339053"/>
                <a:gd name="connsiteY25" fmla="*/ 6066726 h 6858000"/>
                <a:gd name="connsiteX26" fmla="*/ 1199935 w 1339053"/>
                <a:gd name="connsiteY26" fmla="*/ 6236130 h 6858000"/>
                <a:gd name="connsiteX27" fmla="*/ 1192857 w 1339053"/>
                <a:gd name="connsiteY27" fmla="*/ 6333267 h 6858000"/>
                <a:gd name="connsiteX28" fmla="*/ 1148174 w 1339053"/>
                <a:gd name="connsiteY28" fmla="*/ 6561849 h 6858000"/>
                <a:gd name="connsiteX29" fmla="*/ 1100424 w 1339053"/>
                <a:gd name="connsiteY29" fmla="*/ 6797385 h 6858000"/>
                <a:gd name="connsiteX30" fmla="*/ 1085621 w 1339053"/>
                <a:gd name="connsiteY30" fmla="*/ 6858000 h 6858000"/>
                <a:gd name="connsiteX31" fmla="*/ 932341 w 1339053"/>
                <a:gd name="connsiteY31" fmla="*/ 6858000 h 6858000"/>
                <a:gd name="connsiteX32" fmla="*/ 944496 w 1339053"/>
                <a:gd name="connsiteY32" fmla="*/ 6829656 h 6858000"/>
                <a:gd name="connsiteX33" fmla="*/ 913239 w 1339053"/>
                <a:gd name="connsiteY33" fmla="*/ 6720119 h 6858000"/>
                <a:gd name="connsiteX34" fmla="*/ 870682 w 1339053"/>
                <a:gd name="connsiteY34" fmla="*/ 6655346 h 6858000"/>
                <a:gd name="connsiteX35" fmla="*/ 846442 w 1339053"/>
                <a:gd name="connsiteY35" fmla="*/ 6498594 h 6858000"/>
                <a:gd name="connsiteX36" fmla="*/ 881150 w 1339053"/>
                <a:gd name="connsiteY36" fmla="*/ 6473756 h 6858000"/>
                <a:gd name="connsiteX37" fmla="*/ 922470 w 1339053"/>
                <a:gd name="connsiteY37" fmla="*/ 6377035 h 6858000"/>
                <a:gd name="connsiteX38" fmla="*/ 955039 w 1339053"/>
                <a:gd name="connsiteY38" fmla="*/ 6268585 h 6858000"/>
                <a:gd name="connsiteX39" fmla="*/ 1024350 w 1339053"/>
                <a:gd name="connsiteY39" fmla="*/ 6083443 h 6858000"/>
                <a:gd name="connsiteX40" fmla="*/ 999696 w 1339053"/>
                <a:gd name="connsiteY40" fmla="*/ 5938416 h 6858000"/>
                <a:gd name="connsiteX41" fmla="*/ 988342 w 1339053"/>
                <a:gd name="connsiteY41" fmla="*/ 5882426 h 6858000"/>
                <a:gd name="connsiteX42" fmla="*/ 985444 w 1339053"/>
                <a:gd name="connsiteY42" fmla="*/ 5832438 h 6858000"/>
                <a:gd name="connsiteX43" fmla="*/ 992016 w 1339053"/>
                <a:gd name="connsiteY43" fmla="*/ 5777751 h 6858000"/>
                <a:gd name="connsiteX44" fmla="*/ 995028 w 1339053"/>
                <a:gd name="connsiteY44" fmla="*/ 5641832 h 6858000"/>
                <a:gd name="connsiteX45" fmla="*/ 981247 w 1339053"/>
                <a:gd name="connsiteY45" fmla="*/ 5562522 h 6858000"/>
                <a:gd name="connsiteX46" fmla="*/ 995131 w 1339053"/>
                <a:gd name="connsiteY46" fmla="*/ 5398075 h 6858000"/>
                <a:gd name="connsiteX47" fmla="*/ 997379 w 1339053"/>
                <a:gd name="connsiteY47" fmla="*/ 5283928 h 6858000"/>
                <a:gd name="connsiteX48" fmla="*/ 979617 w 1339053"/>
                <a:gd name="connsiteY48" fmla="*/ 5157396 h 6858000"/>
                <a:gd name="connsiteX49" fmla="*/ 976441 w 1339053"/>
                <a:gd name="connsiteY49" fmla="*/ 5139485 h 6858000"/>
                <a:gd name="connsiteX50" fmla="*/ 953793 w 1339053"/>
                <a:gd name="connsiteY50" fmla="*/ 5091862 h 6858000"/>
                <a:gd name="connsiteX51" fmla="*/ 853056 w 1339053"/>
                <a:gd name="connsiteY51" fmla="*/ 5001787 h 6858000"/>
                <a:gd name="connsiteX52" fmla="*/ 833979 w 1339053"/>
                <a:gd name="connsiteY52" fmla="*/ 4978966 h 6858000"/>
                <a:gd name="connsiteX53" fmla="*/ 796995 w 1339053"/>
                <a:gd name="connsiteY53" fmla="*/ 4813768 h 6858000"/>
                <a:gd name="connsiteX54" fmla="*/ 820590 w 1339053"/>
                <a:gd name="connsiteY54" fmla="*/ 4764057 h 6858000"/>
                <a:gd name="connsiteX55" fmla="*/ 864688 w 1339053"/>
                <a:gd name="connsiteY55" fmla="*/ 4714752 h 6858000"/>
                <a:gd name="connsiteX56" fmla="*/ 910485 w 1339053"/>
                <a:gd name="connsiteY56" fmla="*/ 4590911 h 6858000"/>
                <a:gd name="connsiteX57" fmla="*/ 911445 w 1339053"/>
                <a:gd name="connsiteY57" fmla="*/ 4539571 h 6858000"/>
                <a:gd name="connsiteX58" fmla="*/ 900285 w 1339053"/>
                <a:gd name="connsiteY58" fmla="*/ 4445837 h 6858000"/>
                <a:gd name="connsiteX59" fmla="*/ 863237 w 1339053"/>
                <a:gd name="connsiteY59" fmla="*/ 4364703 h 6858000"/>
                <a:gd name="connsiteX60" fmla="*/ 798070 w 1339053"/>
                <a:gd name="connsiteY60" fmla="*/ 4243284 h 6858000"/>
                <a:gd name="connsiteX61" fmla="*/ 817097 w 1339053"/>
                <a:gd name="connsiteY61" fmla="*/ 4054750 h 6858000"/>
                <a:gd name="connsiteX62" fmla="*/ 826251 w 1339053"/>
                <a:gd name="connsiteY62" fmla="*/ 3982801 h 6858000"/>
                <a:gd name="connsiteX63" fmla="*/ 836848 w 1339053"/>
                <a:gd name="connsiteY63" fmla="*/ 3784939 h 6858000"/>
                <a:gd name="connsiteX64" fmla="*/ 841285 w 1339053"/>
                <a:gd name="connsiteY64" fmla="*/ 3766755 h 6858000"/>
                <a:gd name="connsiteX65" fmla="*/ 841284 w 1339053"/>
                <a:gd name="connsiteY65" fmla="*/ 3766755 h 6858000"/>
                <a:gd name="connsiteX66" fmla="*/ 852925 w 1339053"/>
                <a:gd name="connsiteY66" fmla="*/ 3719034 h 6858000"/>
                <a:gd name="connsiteX67" fmla="*/ 857932 w 1339053"/>
                <a:gd name="connsiteY67" fmla="*/ 3696880 h 6858000"/>
                <a:gd name="connsiteX68" fmla="*/ 853534 w 1339053"/>
                <a:gd name="connsiteY68" fmla="*/ 3507036 h 6858000"/>
                <a:gd name="connsiteX69" fmla="*/ 850226 w 1339053"/>
                <a:gd name="connsiteY69" fmla="*/ 3485839 h 6858000"/>
                <a:gd name="connsiteX70" fmla="*/ 0 w 1339053"/>
                <a:gd name="connsiteY70" fmla="*/ 0 h 6858000"/>
                <a:gd name="connsiteX71" fmla="*/ 455609 w 1339053"/>
                <a:gd name="connsiteY71" fmla="*/ 0 h 6858000"/>
                <a:gd name="connsiteX72" fmla="*/ 459171 w 1339053"/>
                <a:gd name="connsiteY72" fmla="*/ 72395 h 6858000"/>
                <a:gd name="connsiteX73" fmla="*/ 460041 w 1339053"/>
                <a:gd name="connsiteY73" fmla="*/ 131917 h 6858000"/>
                <a:gd name="connsiteX74" fmla="*/ 504421 w 1339053"/>
                <a:gd name="connsiteY74" fmla="*/ 389691 h 6858000"/>
                <a:gd name="connsiteX75" fmla="*/ 582097 w 1339053"/>
                <a:gd name="connsiteY75" fmla="*/ 634609 h 6858000"/>
                <a:gd name="connsiteX76" fmla="*/ 702468 w 1339053"/>
                <a:gd name="connsiteY76" fmla="*/ 834019 h 6858000"/>
                <a:gd name="connsiteX77" fmla="*/ 729203 w 1339053"/>
                <a:gd name="connsiteY77" fmla="*/ 887701 h 6858000"/>
                <a:gd name="connsiteX78" fmla="*/ 743787 w 1339053"/>
                <a:gd name="connsiteY78" fmla="*/ 1016355 h 6858000"/>
                <a:gd name="connsiteX79" fmla="*/ 750083 w 1339053"/>
                <a:gd name="connsiteY79" fmla="*/ 1128060 h 6858000"/>
                <a:gd name="connsiteX80" fmla="*/ 768866 w 1339053"/>
                <a:gd name="connsiteY80" fmla="*/ 1213431 h 6858000"/>
                <a:gd name="connsiteX81" fmla="*/ 787802 w 1339053"/>
                <a:gd name="connsiteY81" fmla="*/ 1286432 h 6858000"/>
                <a:gd name="connsiteX82" fmla="*/ 842837 w 1339053"/>
                <a:gd name="connsiteY82" fmla="*/ 1455511 h 6858000"/>
                <a:gd name="connsiteX83" fmla="*/ 877988 w 1339053"/>
                <a:gd name="connsiteY83" fmla="*/ 1634814 h 6858000"/>
                <a:gd name="connsiteX84" fmla="*/ 941063 w 1339053"/>
                <a:gd name="connsiteY84" fmla="*/ 1789731 h 6858000"/>
                <a:gd name="connsiteX85" fmla="*/ 980124 w 1339053"/>
                <a:gd name="connsiteY85" fmla="*/ 1857657 h 6858000"/>
                <a:gd name="connsiteX86" fmla="*/ 984484 w 1339053"/>
                <a:gd name="connsiteY86" fmla="*/ 1976384 h 6858000"/>
                <a:gd name="connsiteX87" fmla="*/ 1007189 w 1339053"/>
                <a:gd name="connsiteY87" fmla="*/ 2110650 h 6858000"/>
                <a:gd name="connsiteX88" fmla="*/ 1039893 w 1339053"/>
                <a:gd name="connsiteY88" fmla="*/ 2211041 h 6858000"/>
                <a:gd name="connsiteX89" fmla="*/ 1059162 w 1339053"/>
                <a:gd name="connsiteY89" fmla="*/ 2286682 h 6858000"/>
                <a:gd name="connsiteX90" fmla="*/ 1070522 w 1339053"/>
                <a:gd name="connsiteY90" fmla="*/ 2388667 h 6858000"/>
                <a:gd name="connsiteX91" fmla="*/ 1093939 w 1339053"/>
                <a:gd name="connsiteY91" fmla="*/ 2494653 h 6858000"/>
                <a:gd name="connsiteX92" fmla="*/ 1112007 w 1339053"/>
                <a:gd name="connsiteY92" fmla="*/ 2548197 h 6858000"/>
                <a:gd name="connsiteX93" fmla="*/ 1138346 w 1339053"/>
                <a:gd name="connsiteY93" fmla="*/ 2649163 h 6858000"/>
                <a:gd name="connsiteX94" fmla="*/ 1160337 w 1339053"/>
                <a:gd name="connsiteY94" fmla="*/ 2751608 h 6858000"/>
                <a:gd name="connsiteX95" fmla="*/ 1165737 w 1339053"/>
                <a:gd name="connsiteY95" fmla="*/ 2933012 h 6858000"/>
                <a:gd name="connsiteX96" fmla="*/ 1202029 w 1339053"/>
                <a:gd name="connsiteY96" fmla="*/ 3107873 h 6858000"/>
                <a:gd name="connsiteX97" fmla="*/ 1225692 w 1339053"/>
                <a:gd name="connsiteY97" fmla="*/ 3244974 h 6858000"/>
                <a:gd name="connsiteX98" fmla="*/ 1243916 w 1339053"/>
                <a:gd name="connsiteY98" fmla="*/ 3326221 h 6858000"/>
                <a:gd name="connsiteX99" fmla="*/ 1293067 w 1339053"/>
                <a:gd name="connsiteY99" fmla="*/ 3480219 h 6858000"/>
                <a:gd name="connsiteX100" fmla="*/ 1308071 w 1339053"/>
                <a:gd name="connsiteY100" fmla="*/ 3585182 h 6858000"/>
                <a:gd name="connsiteX101" fmla="*/ 1295962 w 1339053"/>
                <a:gd name="connsiteY101" fmla="*/ 3584708 h 6858000"/>
                <a:gd name="connsiteX102" fmla="*/ 1118893 w 1339053"/>
                <a:gd name="connsiteY102" fmla="*/ 3568330 h 6858000"/>
                <a:gd name="connsiteX103" fmla="*/ 1094179 w 1339053"/>
                <a:gd name="connsiteY103" fmla="*/ 3567566 h 6858000"/>
                <a:gd name="connsiteX104" fmla="*/ 922719 w 1339053"/>
                <a:gd name="connsiteY104" fmla="*/ 3516472 h 6858000"/>
                <a:gd name="connsiteX105" fmla="*/ 877028 w 1339053"/>
                <a:gd name="connsiteY105" fmla="*/ 3490955 h 6858000"/>
                <a:gd name="connsiteX106" fmla="*/ 850533 w 1339053"/>
                <a:gd name="connsiteY106" fmla="*/ 3481837 h 6858000"/>
                <a:gd name="connsiteX107" fmla="*/ 852113 w 1339053"/>
                <a:gd name="connsiteY107" fmla="*/ 3461170 h 6858000"/>
                <a:gd name="connsiteX108" fmla="*/ 831383 w 1339053"/>
                <a:gd name="connsiteY108" fmla="*/ 3399179 h 6858000"/>
                <a:gd name="connsiteX109" fmla="*/ 743141 w 1339053"/>
                <a:gd name="connsiteY109" fmla="*/ 3320580 h 6858000"/>
                <a:gd name="connsiteX110" fmla="*/ 713221 w 1339053"/>
                <a:gd name="connsiteY110" fmla="*/ 3251241 h 6858000"/>
                <a:gd name="connsiteX111" fmla="*/ 697098 w 1339053"/>
                <a:gd name="connsiteY111" fmla="*/ 3202528 h 6858000"/>
                <a:gd name="connsiteX112" fmla="*/ 664820 w 1339053"/>
                <a:gd name="connsiteY112" fmla="*/ 3154190 h 6858000"/>
                <a:gd name="connsiteX113" fmla="*/ 572501 w 1339053"/>
                <a:gd name="connsiteY113" fmla="*/ 3087312 h 6858000"/>
                <a:gd name="connsiteX114" fmla="*/ 497703 w 1339053"/>
                <a:gd name="connsiteY114" fmla="*/ 3005243 h 6858000"/>
                <a:gd name="connsiteX115" fmla="*/ 476984 w 1339053"/>
                <a:gd name="connsiteY115" fmla="*/ 2892751 h 6858000"/>
                <a:gd name="connsiteX116" fmla="*/ 468947 w 1339053"/>
                <a:gd name="connsiteY116" fmla="*/ 2824527 h 6858000"/>
                <a:gd name="connsiteX117" fmla="*/ 569138 w 1339053"/>
                <a:gd name="connsiteY117" fmla="*/ 2595026 h 6858000"/>
                <a:gd name="connsiteX118" fmla="*/ 645397 w 1339053"/>
                <a:gd name="connsiteY118" fmla="*/ 2440808 h 6858000"/>
                <a:gd name="connsiteX119" fmla="*/ 651820 w 1339053"/>
                <a:gd name="connsiteY119" fmla="*/ 2384384 h 6858000"/>
                <a:gd name="connsiteX120" fmla="*/ 612994 w 1339053"/>
                <a:gd name="connsiteY120" fmla="*/ 2207332 h 6858000"/>
                <a:gd name="connsiteX121" fmla="*/ 620894 w 1339053"/>
                <a:gd name="connsiteY121" fmla="*/ 2046679 h 6858000"/>
                <a:gd name="connsiteX122" fmla="*/ 644614 w 1339053"/>
                <a:gd name="connsiteY122" fmla="*/ 1931265 h 6858000"/>
                <a:gd name="connsiteX123" fmla="*/ 665994 w 1339053"/>
                <a:gd name="connsiteY123" fmla="*/ 1832337 h 6858000"/>
                <a:gd name="connsiteX124" fmla="*/ 678276 w 1339053"/>
                <a:gd name="connsiteY124" fmla="*/ 1709437 h 6858000"/>
                <a:gd name="connsiteX125" fmla="*/ 672955 w 1339053"/>
                <a:gd name="connsiteY125" fmla="*/ 1636123 h 6858000"/>
                <a:gd name="connsiteX126" fmla="*/ 668480 w 1339053"/>
                <a:gd name="connsiteY126" fmla="*/ 1520749 h 6858000"/>
                <a:gd name="connsiteX127" fmla="*/ 653920 w 1339053"/>
                <a:gd name="connsiteY127" fmla="*/ 1399437 h 6858000"/>
                <a:gd name="connsiteX128" fmla="*/ 612686 w 1339053"/>
                <a:gd name="connsiteY128" fmla="*/ 1296979 h 6858000"/>
                <a:gd name="connsiteX129" fmla="*/ 570220 w 1339053"/>
                <a:gd name="connsiteY129" fmla="*/ 1235618 h 6858000"/>
                <a:gd name="connsiteX130" fmla="*/ 529736 w 1339053"/>
                <a:gd name="connsiteY130" fmla="*/ 1081752 h 6858000"/>
                <a:gd name="connsiteX131" fmla="*/ 414305 w 1339053"/>
                <a:gd name="connsiteY131" fmla="*/ 918292 h 6858000"/>
                <a:gd name="connsiteX132" fmla="*/ 373924 w 1339053"/>
                <a:gd name="connsiteY132" fmla="*/ 825689 h 6858000"/>
                <a:gd name="connsiteX133" fmla="*/ 368949 w 1339053"/>
                <a:gd name="connsiteY133" fmla="*/ 778726 h 6858000"/>
                <a:gd name="connsiteX134" fmla="*/ 347020 w 1339053"/>
                <a:gd name="connsiteY134" fmla="*/ 694643 h 6858000"/>
                <a:gd name="connsiteX135" fmla="*/ 327478 w 1339053"/>
                <a:gd name="connsiteY135" fmla="*/ 642898 h 6858000"/>
                <a:gd name="connsiteX136" fmla="*/ 243468 w 1339053"/>
                <a:gd name="connsiteY136" fmla="*/ 491960 h 6858000"/>
                <a:gd name="connsiteX137" fmla="*/ 218930 w 1339053"/>
                <a:gd name="connsiteY137" fmla="*/ 446010 h 6858000"/>
                <a:gd name="connsiteX138" fmla="*/ 180614 w 1339053"/>
                <a:gd name="connsiteY138" fmla="*/ 354892 h 6858000"/>
                <a:gd name="connsiteX139" fmla="*/ 171988 w 1339053"/>
                <a:gd name="connsiteY139" fmla="*/ 317521 h 6858000"/>
                <a:gd name="connsiteX140" fmla="*/ 139875 w 1339053"/>
                <a:gd name="connsiteY140" fmla="*/ 246378 h 6858000"/>
                <a:gd name="connsiteX141" fmla="*/ 51499 w 1339053"/>
                <a:gd name="connsiteY141" fmla="*/ 73211 h 6858000"/>
                <a:gd name="connsiteX142" fmla="*/ 19690 w 1339053"/>
                <a:gd name="connsiteY142" fmla="*/ 36621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</a:cxnLst>
              <a:rect l="l" t="t" r="r" b="b"/>
              <a:pathLst>
                <a:path w="1339053" h="6858000">
                  <a:moveTo>
                    <a:pt x="850532" y="3481838"/>
                  </a:moveTo>
                  <a:lnTo>
                    <a:pt x="877027" y="3490955"/>
                  </a:lnTo>
                  <a:cubicBezTo>
                    <a:pt x="892941" y="3497986"/>
                    <a:pt x="908176" y="3506416"/>
                    <a:pt x="922718" y="3516472"/>
                  </a:cubicBezTo>
                  <a:cubicBezTo>
                    <a:pt x="967062" y="3547282"/>
                    <a:pt x="1027547" y="3564030"/>
                    <a:pt x="1094179" y="3567567"/>
                  </a:cubicBezTo>
                  <a:cubicBezTo>
                    <a:pt x="1102515" y="3567965"/>
                    <a:pt x="1113434" y="3565936"/>
                    <a:pt x="1118891" y="3568331"/>
                  </a:cubicBezTo>
                  <a:cubicBezTo>
                    <a:pt x="1180628" y="3594888"/>
                    <a:pt x="1237753" y="3586304"/>
                    <a:pt x="1295961" y="3584709"/>
                  </a:cubicBezTo>
                  <a:lnTo>
                    <a:pt x="1308070" y="3585183"/>
                  </a:lnTo>
                  <a:lnTo>
                    <a:pt x="1325263" y="3705453"/>
                  </a:lnTo>
                  <a:cubicBezTo>
                    <a:pt x="1328254" y="3727679"/>
                    <a:pt x="1331526" y="3749922"/>
                    <a:pt x="1334107" y="3772268"/>
                  </a:cubicBezTo>
                  <a:lnTo>
                    <a:pt x="1338203" y="3831076"/>
                  </a:lnTo>
                  <a:lnTo>
                    <a:pt x="1338805" y="3839709"/>
                  </a:lnTo>
                  <a:cubicBezTo>
                    <a:pt x="1339996" y="3932341"/>
                    <a:pt x="1336568" y="4025809"/>
                    <a:pt x="1335635" y="4118635"/>
                  </a:cubicBezTo>
                  <a:cubicBezTo>
                    <a:pt x="1335202" y="4148976"/>
                    <a:pt x="1338805" y="4178868"/>
                    <a:pt x="1337171" y="4209403"/>
                  </a:cubicBezTo>
                  <a:cubicBezTo>
                    <a:pt x="1335445" y="4242449"/>
                    <a:pt x="1327565" y="4276129"/>
                    <a:pt x="1325840" y="4309174"/>
                  </a:cubicBezTo>
                  <a:cubicBezTo>
                    <a:pt x="1322853" y="4364122"/>
                    <a:pt x="1323899" y="4418621"/>
                    <a:pt x="1321122" y="4473630"/>
                  </a:cubicBezTo>
                  <a:cubicBezTo>
                    <a:pt x="1315632" y="4579723"/>
                    <a:pt x="1309019" y="4685750"/>
                    <a:pt x="1302196" y="4791709"/>
                  </a:cubicBezTo>
                  <a:cubicBezTo>
                    <a:pt x="1300696" y="4814383"/>
                    <a:pt x="1294244" y="4837504"/>
                    <a:pt x="1293239" y="4860048"/>
                  </a:cubicBezTo>
                  <a:cubicBezTo>
                    <a:pt x="1290785" y="4919957"/>
                    <a:pt x="1289660" y="4979994"/>
                    <a:pt x="1288829" y="5039837"/>
                  </a:cubicBezTo>
                  <a:cubicBezTo>
                    <a:pt x="1288401" y="5076103"/>
                    <a:pt x="1290512" y="5112310"/>
                    <a:pt x="1289584" y="5148703"/>
                  </a:cubicBezTo>
                  <a:cubicBezTo>
                    <a:pt x="1288845" y="5177820"/>
                    <a:pt x="1286193" y="5207193"/>
                    <a:pt x="1282205" y="5236435"/>
                  </a:cubicBezTo>
                  <a:cubicBezTo>
                    <a:pt x="1278784" y="5261619"/>
                    <a:pt x="1270649" y="5286477"/>
                    <a:pt x="1268145" y="5311662"/>
                  </a:cubicBezTo>
                  <a:cubicBezTo>
                    <a:pt x="1261308" y="5379812"/>
                    <a:pt x="1256387" y="5447703"/>
                    <a:pt x="1250547" y="5515595"/>
                  </a:cubicBezTo>
                  <a:cubicBezTo>
                    <a:pt x="1248113" y="5542776"/>
                    <a:pt x="1244054" y="5570023"/>
                    <a:pt x="1243323" y="5596885"/>
                  </a:cubicBezTo>
                  <a:cubicBezTo>
                    <a:pt x="1241082" y="5668709"/>
                    <a:pt x="1241668" y="5740276"/>
                    <a:pt x="1238303" y="5812036"/>
                  </a:cubicBezTo>
                  <a:cubicBezTo>
                    <a:pt x="1235508" y="5871554"/>
                    <a:pt x="1228259" y="5931392"/>
                    <a:pt x="1223551" y="5991171"/>
                  </a:cubicBezTo>
                  <a:cubicBezTo>
                    <a:pt x="1221675" y="6016549"/>
                    <a:pt x="1222415" y="6041609"/>
                    <a:pt x="1219699" y="6066726"/>
                  </a:cubicBezTo>
                  <a:cubicBezTo>
                    <a:pt x="1213776" y="6123024"/>
                    <a:pt x="1205938" y="6179576"/>
                    <a:pt x="1199935" y="6236130"/>
                  </a:cubicBezTo>
                  <a:cubicBezTo>
                    <a:pt x="1196614" y="6268403"/>
                    <a:pt x="1198425" y="6301127"/>
                    <a:pt x="1192857" y="6333267"/>
                  </a:cubicBezTo>
                  <a:cubicBezTo>
                    <a:pt x="1179603" y="6409590"/>
                    <a:pt x="1163470" y="6485591"/>
                    <a:pt x="1148174" y="6561849"/>
                  </a:cubicBezTo>
                  <a:cubicBezTo>
                    <a:pt x="1132370" y="6640486"/>
                    <a:pt x="1117066" y="6719000"/>
                    <a:pt x="1100424" y="6797385"/>
                  </a:cubicBezTo>
                  <a:lnTo>
                    <a:pt x="1085621" y="6858000"/>
                  </a:lnTo>
                  <a:lnTo>
                    <a:pt x="932341" y="6858000"/>
                  </a:lnTo>
                  <a:lnTo>
                    <a:pt x="944496" y="6829656"/>
                  </a:lnTo>
                  <a:cubicBezTo>
                    <a:pt x="964836" y="6776399"/>
                    <a:pt x="953622" y="6744439"/>
                    <a:pt x="913239" y="6720119"/>
                  </a:cubicBezTo>
                  <a:cubicBezTo>
                    <a:pt x="890880" y="6706443"/>
                    <a:pt x="866986" y="6690318"/>
                    <a:pt x="870682" y="6655346"/>
                  </a:cubicBezTo>
                  <a:cubicBezTo>
                    <a:pt x="876846" y="6598274"/>
                    <a:pt x="889503" y="6540954"/>
                    <a:pt x="846442" y="6498594"/>
                  </a:cubicBezTo>
                  <a:cubicBezTo>
                    <a:pt x="862273" y="6487399"/>
                    <a:pt x="871751" y="6480449"/>
                    <a:pt x="881150" y="6473756"/>
                  </a:cubicBezTo>
                  <a:cubicBezTo>
                    <a:pt x="907245" y="6455292"/>
                    <a:pt x="930705" y="6407516"/>
                    <a:pt x="922470" y="6377035"/>
                  </a:cubicBezTo>
                  <a:cubicBezTo>
                    <a:pt x="910652" y="6332192"/>
                    <a:pt x="925705" y="6299028"/>
                    <a:pt x="955039" y="6268585"/>
                  </a:cubicBezTo>
                  <a:cubicBezTo>
                    <a:pt x="1003777" y="6217606"/>
                    <a:pt x="1017630" y="6148240"/>
                    <a:pt x="1024350" y="6083443"/>
                  </a:cubicBezTo>
                  <a:cubicBezTo>
                    <a:pt x="1029590" y="6034553"/>
                    <a:pt x="1028255" y="5980246"/>
                    <a:pt x="999696" y="5938416"/>
                  </a:cubicBezTo>
                  <a:cubicBezTo>
                    <a:pt x="990505" y="5925141"/>
                    <a:pt x="991039" y="5901884"/>
                    <a:pt x="988342" y="5882426"/>
                  </a:cubicBezTo>
                  <a:cubicBezTo>
                    <a:pt x="986229" y="5866254"/>
                    <a:pt x="984774" y="5849442"/>
                    <a:pt x="985444" y="5832438"/>
                  </a:cubicBezTo>
                  <a:cubicBezTo>
                    <a:pt x="986010" y="5814273"/>
                    <a:pt x="985042" y="5793656"/>
                    <a:pt x="992016" y="5777751"/>
                  </a:cubicBezTo>
                  <a:cubicBezTo>
                    <a:pt x="1012886" y="5729456"/>
                    <a:pt x="1014467" y="5686488"/>
                    <a:pt x="995028" y="5641832"/>
                  </a:cubicBezTo>
                  <a:cubicBezTo>
                    <a:pt x="984984" y="5618696"/>
                    <a:pt x="974301" y="5585771"/>
                    <a:pt x="981247" y="5562522"/>
                  </a:cubicBezTo>
                  <a:cubicBezTo>
                    <a:pt x="998041" y="5505913"/>
                    <a:pt x="997454" y="5454379"/>
                    <a:pt x="995131" y="5398075"/>
                  </a:cubicBezTo>
                  <a:cubicBezTo>
                    <a:pt x="993724" y="5361807"/>
                    <a:pt x="997229" y="5322258"/>
                    <a:pt x="997379" y="5283928"/>
                  </a:cubicBezTo>
                  <a:cubicBezTo>
                    <a:pt x="997473" y="5239095"/>
                    <a:pt x="1006631" y="5193105"/>
                    <a:pt x="979617" y="5157396"/>
                  </a:cubicBezTo>
                  <a:cubicBezTo>
                    <a:pt x="976728" y="5153402"/>
                    <a:pt x="978724" y="5144705"/>
                    <a:pt x="976441" y="5139485"/>
                  </a:cubicBezTo>
                  <a:cubicBezTo>
                    <a:pt x="969619" y="5122991"/>
                    <a:pt x="964828" y="5102888"/>
                    <a:pt x="953793" y="5091862"/>
                  </a:cubicBezTo>
                  <a:cubicBezTo>
                    <a:pt x="921506" y="5059884"/>
                    <a:pt x="886609" y="5031900"/>
                    <a:pt x="853056" y="5001787"/>
                  </a:cubicBezTo>
                  <a:cubicBezTo>
                    <a:pt x="845882" y="4995337"/>
                    <a:pt x="836325" y="4988437"/>
                    <a:pt x="833979" y="4978966"/>
                  </a:cubicBezTo>
                  <a:cubicBezTo>
                    <a:pt x="820602" y="4924328"/>
                    <a:pt x="808509" y="4869239"/>
                    <a:pt x="796995" y="4813768"/>
                  </a:cubicBezTo>
                  <a:cubicBezTo>
                    <a:pt x="792418" y="4791474"/>
                    <a:pt x="803209" y="4777314"/>
                    <a:pt x="820590" y="4764057"/>
                  </a:cubicBezTo>
                  <a:cubicBezTo>
                    <a:pt x="837188" y="4751123"/>
                    <a:pt x="855398" y="4734452"/>
                    <a:pt x="864688" y="4714752"/>
                  </a:cubicBezTo>
                  <a:cubicBezTo>
                    <a:pt x="883062" y="4675275"/>
                    <a:pt x="897521" y="4632902"/>
                    <a:pt x="910485" y="4590911"/>
                  </a:cubicBezTo>
                  <a:cubicBezTo>
                    <a:pt x="915338" y="4575199"/>
                    <a:pt x="912978" y="4556131"/>
                    <a:pt x="911445" y="4539571"/>
                  </a:cubicBezTo>
                  <a:cubicBezTo>
                    <a:pt x="908527" y="4508200"/>
                    <a:pt x="900999" y="4477659"/>
                    <a:pt x="900285" y="4445837"/>
                  </a:cubicBezTo>
                  <a:cubicBezTo>
                    <a:pt x="899539" y="4408923"/>
                    <a:pt x="887958" y="4383340"/>
                    <a:pt x="863237" y="4364703"/>
                  </a:cubicBezTo>
                  <a:cubicBezTo>
                    <a:pt x="826431" y="4336971"/>
                    <a:pt x="808536" y="4292507"/>
                    <a:pt x="798070" y="4243284"/>
                  </a:cubicBezTo>
                  <a:cubicBezTo>
                    <a:pt x="784617" y="4180721"/>
                    <a:pt x="805728" y="4117545"/>
                    <a:pt x="817097" y="4054750"/>
                  </a:cubicBezTo>
                  <a:cubicBezTo>
                    <a:pt x="821537" y="4030724"/>
                    <a:pt x="826632" y="4006057"/>
                    <a:pt x="826251" y="3982801"/>
                  </a:cubicBezTo>
                  <a:cubicBezTo>
                    <a:pt x="825347" y="3916709"/>
                    <a:pt x="825150" y="3850833"/>
                    <a:pt x="836848" y="3784939"/>
                  </a:cubicBezTo>
                  <a:lnTo>
                    <a:pt x="841285" y="3766755"/>
                  </a:lnTo>
                  <a:lnTo>
                    <a:pt x="841284" y="3766755"/>
                  </a:lnTo>
                  <a:lnTo>
                    <a:pt x="852925" y="3719034"/>
                  </a:lnTo>
                  <a:cubicBezTo>
                    <a:pt x="855152" y="3711822"/>
                    <a:pt x="856753" y="3704413"/>
                    <a:pt x="857932" y="3696880"/>
                  </a:cubicBezTo>
                  <a:cubicBezTo>
                    <a:pt x="868683" y="3631632"/>
                    <a:pt x="885300" y="3565939"/>
                    <a:pt x="853534" y="3507036"/>
                  </a:cubicBezTo>
                  <a:cubicBezTo>
                    <a:pt x="850623" y="3501622"/>
                    <a:pt x="849992" y="3494020"/>
                    <a:pt x="850226" y="3485839"/>
                  </a:cubicBezTo>
                  <a:close/>
                  <a:moveTo>
                    <a:pt x="0" y="0"/>
                  </a:moveTo>
                  <a:lnTo>
                    <a:pt x="455609" y="0"/>
                  </a:lnTo>
                  <a:lnTo>
                    <a:pt x="459171" y="72395"/>
                  </a:lnTo>
                  <a:cubicBezTo>
                    <a:pt x="459671" y="92301"/>
                    <a:pt x="456894" y="113171"/>
                    <a:pt x="460041" y="131917"/>
                  </a:cubicBezTo>
                  <a:cubicBezTo>
                    <a:pt x="474213" y="218122"/>
                    <a:pt x="492031" y="302910"/>
                    <a:pt x="504421" y="389691"/>
                  </a:cubicBezTo>
                  <a:cubicBezTo>
                    <a:pt x="517349" y="479177"/>
                    <a:pt x="539516" y="562489"/>
                    <a:pt x="582097" y="634609"/>
                  </a:cubicBezTo>
                  <a:cubicBezTo>
                    <a:pt x="621686" y="701573"/>
                    <a:pt x="662589" y="767248"/>
                    <a:pt x="702468" y="834019"/>
                  </a:cubicBezTo>
                  <a:cubicBezTo>
                    <a:pt x="712587" y="850968"/>
                    <a:pt x="725536" y="867665"/>
                    <a:pt x="729203" y="887701"/>
                  </a:cubicBezTo>
                  <a:cubicBezTo>
                    <a:pt x="736973" y="929321"/>
                    <a:pt x="740155" y="973193"/>
                    <a:pt x="743787" y="1016355"/>
                  </a:cubicBezTo>
                  <a:cubicBezTo>
                    <a:pt x="746786" y="1053398"/>
                    <a:pt x="745800" y="1091467"/>
                    <a:pt x="750083" y="1128060"/>
                  </a:cubicBezTo>
                  <a:cubicBezTo>
                    <a:pt x="753428" y="1157309"/>
                    <a:pt x="762038" y="1185083"/>
                    <a:pt x="768866" y="1213431"/>
                  </a:cubicBezTo>
                  <a:cubicBezTo>
                    <a:pt x="774767" y="1238107"/>
                    <a:pt x="778357" y="1264327"/>
                    <a:pt x="787802" y="1286432"/>
                  </a:cubicBezTo>
                  <a:cubicBezTo>
                    <a:pt x="810582" y="1340304"/>
                    <a:pt x="832653" y="1394242"/>
                    <a:pt x="842837" y="1455511"/>
                  </a:cubicBezTo>
                  <a:cubicBezTo>
                    <a:pt x="853049" y="1515944"/>
                    <a:pt x="867276" y="1574511"/>
                    <a:pt x="877988" y="1634814"/>
                  </a:cubicBezTo>
                  <a:cubicBezTo>
                    <a:pt x="888390" y="1693895"/>
                    <a:pt x="902813" y="1748857"/>
                    <a:pt x="941063" y="1789731"/>
                  </a:cubicBezTo>
                  <a:cubicBezTo>
                    <a:pt x="957906" y="1807908"/>
                    <a:pt x="975122" y="1831564"/>
                    <a:pt x="980124" y="1857657"/>
                  </a:cubicBezTo>
                  <a:cubicBezTo>
                    <a:pt x="987207" y="1894833"/>
                    <a:pt x="980788" y="1937150"/>
                    <a:pt x="984484" y="1976384"/>
                  </a:cubicBezTo>
                  <a:cubicBezTo>
                    <a:pt x="988781" y="2022576"/>
                    <a:pt x="988793" y="2074493"/>
                    <a:pt x="1007189" y="2110650"/>
                  </a:cubicBezTo>
                  <a:cubicBezTo>
                    <a:pt x="1023612" y="2142809"/>
                    <a:pt x="1034723" y="2173610"/>
                    <a:pt x="1039893" y="2211041"/>
                  </a:cubicBezTo>
                  <a:cubicBezTo>
                    <a:pt x="1043484" y="2237261"/>
                    <a:pt x="1057690" y="2260269"/>
                    <a:pt x="1059162" y="2286682"/>
                  </a:cubicBezTo>
                  <a:cubicBezTo>
                    <a:pt x="1061252" y="2321469"/>
                    <a:pt x="1060754" y="2355740"/>
                    <a:pt x="1070522" y="2388667"/>
                  </a:cubicBezTo>
                  <a:cubicBezTo>
                    <a:pt x="1080600" y="2422815"/>
                    <a:pt x="1085513" y="2459602"/>
                    <a:pt x="1093939" y="2494653"/>
                  </a:cubicBezTo>
                  <a:cubicBezTo>
                    <a:pt x="1098500" y="2513273"/>
                    <a:pt x="1106866" y="2529964"/>
                    <a:pt x="1112007" y="2548197"/>
                  </a:cubicBezTo>
                  <a:cubicBezTo>
                    <a:pt x="1121409" y="2581573"/>
                    <a:pt x="1130232" y="2615336"/>
                    <a:pt x="1138346" y="2649163"/>
                  </a:cubicBezTo>
                  <a:cubicBezTo>
                    <a:pt x="1146465" y="2682988"/>
                    <a:pt x="1157699" y="2716368"/>
                    <a:pt x="1160337" y="2751608"/>
                  </a:cubicBezTo>
                  <a:cubicBezTo>
                    <a:pt x="1164714" y="2811646"/>
                    <a:pt x="1159211" y="2873999"/>
                    <a:pt x="1165737" y="2933012"/>
                  </a:cubicBezTo>
                  <a:cubicBezTo>
                    <a:pt x="1172445" y="2992925"/>
                    <a:pt x="1185964" y="3051556"/>
                    <a:pt x="1202029" y="3107873"/>
                  </a:cubicBezTo>
                  <a:cubicBezTo>
                    <a:pt x="1214635" y="3152396"/>
                    <a:pt x="1227749" y="3194534"/>
                    <a:pt x="1225692" y="3244974"/>
                  </a:cubicBezTo>
                  <a:cubicBezTo>
                    <a:pt x="1224565" y="3273123"/>
                    <a:pt x="1231196" y="3305079"/>
                    <a:pt x="1243916" y="3326221"/>
                  </a:cubicBezTo>
                  <a:cubicBezTo>
                    <a:pt x="1271701" y="3372044"/>
                    <a:pt x="1285247" y="3423911"/>
                    <a:pt x="1293067" y="3480219"/>
                  </a:cubicBezTo>
                  <a:lnTo>
                    <a:pt x="1308071" y="3585182"/>
                  </a:lnTo>
                  <a:lnTo>
                    <a:pt x="1295962" y="3584708"/>
                  </a:lnTo>
                  <a:cubicBezTo>
                    <a:pt x="1237754" y="3586303"/>
                    <a:pt x="1180629" y="3594888"/>
                    <a:pt x="1118893" y="3568330"/>
                  </a:cubicBezTo>
                  <a:cubicBezTo>
                    <a:pt x="1113435" y="3565936"/>
                    <a:pt x="1102517" y="3567964"/>
                    <a:pt x="1094179" y="3567566"/>
                  </a:cubicBezTo>
                  <a:cubicBezTo>
                    <a:pt x="1027548" y="3564029"/>
                    <a:pt x="967064" y="3547281"/>
                    <a:pt x="922719" y="3516472"/>
                  </a:cubicBezTo>
                  <a:cubicBezTo>
                    <a:pt x="908178" y="3506414"/>
                    <a:pt x="892942" y="3497984"/>
                    <a:pt x="877028" y="3490955"/>
                  </a:cubicBezTo>
                  <a:lnTo>
                    <a:pt x="850533" y="3481837"/>
                  </a:lnTo>
                  <a:lnTo>
                    <a:pt x="852113" y="3461170"/>
                  </a:lnTo>
                  <a:cubicBezTo>
                    <a:pt x="854391" y="3434500"/>
                    <a:pt x="848474" y="3414331"/>
                    <a:pt x="831383" y="3399179"/>
                  </a:cubicBezTo>
                  <a:cubicBezTo>
                    <a:pt x="801767" y="3373388"/>
                    <a:pt x="773654" y="3344957"/>
                    <a:pt x="743141" y="3320580"/>
                  </a:cubicBezTo>
                  <a:cubicBezTo>
                    <a:pt x="722236" y="3303685"/>
                    <a:pt x="714543" y="3281842"/>
                    <a:pt x="713221" y="3251241"/>
                  </a:cubicBezTo>
                  <a:cubicBezTo>
                    <a:pt x="712555" y="3234106"/>
                    <a:pt x="704768" y="3217029"/>
                    <a:pt x="697098" y="3202528"/>
                  </a:cubicBezTo>
                  <a:cubicBezTo>
                    <a:pt x="687845" y="3184997"/>
                    <a:pt x="672212" y="3172554"/>
                    <a:pt x="664820" y="3154190"/>
                  </a:cubicBezTo>
                  <a:cubicBezTo>
                    <a:pt x="646169" y="3109209"/>
                    <a:pt x="616744" y="3087991"/>
                    <a:pt x="572501" y="3087312"/>
                  </a:cubicBezTo>
                  <a:cubicBezTo>
                    <a:pt x="533259" y="3086763"/>
                    <a:pt x="493731" y="3044085"/>
                    <a:pt x="497703" y="3005243"/>
                  </a:cubicBezTo>
                  <a:cubicBezTo>
                    <a:pt x="502030" y="2962279"/>
                    <a:pt x="490540" y="2928257"/>
                    <a:pt x="476984" y="2892751"/>
                  </a:cubicBezTo>
                  <a:cubicBezTo>
                    <a:pt x="469363" y="2872905"/>
                    <a:pt x="465404" y="2847135"/>
                    <a:pt x="468947" y="2824527"/>
                  </a:cubicBezTo>
                  <a:cubicBezTo>
                    <a:pt x="482188" y="2738605"/>
                    <a:pt x="520979" y="2665650"/>
                    <a:pt x="569138" y="2595026"/>
                  </a:cubicBezTo>
                  <a:cubicBezTo>
                    <a:pt x="600577" y="2548865"/>
                    <a:pt x="622260" y="2493483"/>
                    <a:pt x="645397" y="2440808"/>
                  </a:cubicBezTo>
                  <a:cubicBezTo>
                    <a:pt x="652529" y="2424387"/>
                    <a:pt x="655029" y="2401457"/>
                    <a:pt x="651820" y="2384384"/>
                  </a:cubicBezTo>
                  <a:cubicBezTo>
                    <a:pt x="640949" y="2324596"/>
                    <a:pt x="629163" y="2264805"/>
                    <a:pt x="612994" y="2207332"/>
                  </a:cubicBezTo>
                  <a:cubicBezTo>
                    <a:pt x="597678" y="2153787"/>
                    <a:pt x="601053" y="2099808"/>
                    <a:pt x="620894" y="2046679"/>
                  </a:cubicBezTo>
                  <a:cubicBezTo>
                    <a:pt x="635367" y="2007977"/>
                    <a:pt x="641110" y="1970814"/>
                    <a:pt x="644614" y="1931265"/>
                  </a:cubicBezTo>
                  <a:cubicBezTo>
                    <a:pt x="647465" y="1898285"/>
                    <a:pt x="653360" y="1862859"/>
                    <a:pt x="665994" y="1832337"/>
                  </a:cubicBezTo>
                  <a:cubicBezTo>
                    <a:pt x="683779" y="1789578"/>
                    <a:pt x="688928" y="1751381"/>
                    <a:pt x="678276" y="1709437"/>
                  </a:cubicBezTo>
                  <a:cubicBezTo>
                    <a:pt x="672576" y="1687079"/>
                    <a:pt x="673987" y="1660990"/>
                    <a:pt x="672955" y="1636123"/>
                  </a:cubicBezTo>
                  <a:cubicBezTo>
                    <a:pt x="671272" y="1597795"/>
                    <a:pt x="671867" y="1558758"/>
                    <a:pt x="668480" y="1520749"/>
                  </a:cubicBezTo>
                  <a:cubicBezTo>
                    <a:pt x="665050" y="1479903"/>
                    <a:pt x="655019" y="1440408"/>
                    <a:pt x="653920" y="1399437"/>
                  </a:cubicBezTo>
                  <a:cubicBezTo>
                    <a:pt x="652652" y="1355309"/>
                    <a:pt x="639893" y="1323154"/>
                    <a:pt x="612686" y="1296979"/>
                  </a:cubicBezTo>
                  <a:cubicBezTo>
                    <a:pt x="595576" y="1280408"/>
                    <a:pt x="578401" y="1259588"/>
                    <a:pt x="570220" y="1235618"/>
                  </a:cubicBezTo>
                  <a:cubicBezTo>
                    <a:pt x="553631" y="1186194"/>
                    <a:pt x="545669" y="1131821"/>
                    <a:pt x="529736" y="1081752"/>
                  </a:cubicBezTo>
                  <a:cubicBezTo>
                    <a:pt x="507466" y="1011390"/>
                    <a:pt x="481332" y="944631"/>
                    <a:pt x="414305" y="918292"/>
                  </a:cubicBezTo>
                  <a:cubicBezTo>
                    <a:pt x="377314" y="903769"/>
                    <a:pt x="368843" y="874065"/>
                    <a:pt x="373924" y="825689"/>
                  </a:cubicBezTo>
                  <a:cubicBezTo>
                    <a:pt x="375689" y="809590"/>
                    <a:pt x="376722" y="786203"/>
                    <a:pt x="368949" y="778726"/>
                  </a:cubicBezTo>
                  <a:cubicBezTo>
                    <a:pt x="345838" y="756354"/>
                    <a:pt x="349308" y="725824"/>
                    <a:pt x="347020" y="694643"/>
                  </a:cubicBezTo>
                  <a:cubicBezTo>
                    <a:pt x="345704" y="675894"/>
                    <a:pt x="339306" y="651346"/>
                    <a:pt x="327478" y="642898"/>
                  </a:cubicBezTo>
                  <a:cubicBezTo>
                    <a:pt x="279698" y="608395"/>
                    <a:pt x="263590" y="549247"/>
                    <a:pt x="243468" y="491960"/>
                  </a:cubicBezTo>
                  <a:cubicBezTo>
                    <a:pt x="237433" y="475142"/>
                    <a:pt x="230250" y="456843"/>
                    <a:pt x="218930" y="446010"/>
                  </a:cubicBezTo>
                  <a:cubicBezTo>
                    <a:pt x="194433" y="422927"/>
                    <a:pt x="180036" y="395344"/>
                    <a:pt x="180614" y="354892"/>
                  </a:cubicBezTo>
                  <a:cubicBezTo>
                    <a:pt x="180923" y="342010"/>
                    <a:pt x="176523" y="328798"/>
                    <a:pt x="171988" y="317521"/>
                  </a:cubicBezTo>
                  <a:cubicBezTo>
                    <a:pt x="162052" y="293291"/>
                    <a:pt x="148442" y="271315"/>
                    <a:pt x="139875" y="246378"/>
                  </a:cubicBezTo>
                  <a:cubicBezTo>
                    <a:pt x="117577" y="182780"/>
                    <a:pt x="95749" y="119890"/>
                    <a:pt x="51499" y="73211"/>
                  </a:cubicBezTo>
                  <a:cubicBezTo>
                    <a:pt x="40691" y="61834"/>
                    <a:pt x="29467" y="49763"/>
                    <a:pt x="19690" y="3662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848339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253295-A4A4-4A8F-B672-13E318CA2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KAUPPATORI - Trhové náměstí  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56F779BE-3A18-4459-9242-D72BAC83E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580" y="1459865"/>
            <a:ext cx="8482439" cy="435133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4EA3E08-66CD-4BC5-AF15-20803B6BFD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00" y="1352986"/>
            <a:ext cx="7340019" cy="550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0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C124A7E-4923-4DF1-A97D-6DE704DC5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317159" cy="1655483"/>
          </a:xfrm>
        </p:spPr>
        <p:txBody>
          <a:bodyPr anchor="b">
            <a:noAutofit/>
          </a:bodyPr>
          <a:lstStyle/>
          <a:p>
            <a:pPr algn="ctr"/>
            <a:r>
              <a:rPr lang="cs-CZ" b="1" dirty="0"/>
              <a:t>FINSKÉ LÁZNĚ A KABINKY</a:t>
            </a:r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298C1910-D8F7-4296-99B6-21A9591B49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2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DC7376C-A4F1-DD3B-8785-10B3B1936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r>
              <a:rPr lang="en-US" sz="2000" dirty="0" err="1"/>
              <a:t>Muži</a:t>
            </a:r>
            <a:endParaRPr lang="en-US" sz="2000" dirty="0"/>
          </a:p>
          <a:p>
            <a:r>
              <a:rPr lang="en-US" sz="2000" dirty="0" err="1"/>
              <a:t>Ženy</a:t>
            </a:r>
            <a:endParaRPr lang="en-US" sz="2000" dirty="0"/>
          </a:p>
          <a:p>
            <a:r>
              <a:rPr lang="en-US" sz="2000" dirty="0" err="1"/>
              <a:t>Bezpohlavní</a:t>
            </a:r>
            <a:endParaRPr lang="en-US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611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B8644020-B6A8-4B36-A758-710A224A769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906" y="108482"/>
            <a:ext cx="4788294" cy="6384393"/>
          </a:xfrm>
        </p:spPr>
      </p:pic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486753F-1B6E-4703-8F22-308033E41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4289" y="499237"/>
            <a:ext cx="443484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b="1" dirty="0">
                <a:latin typeface="+mj-lt"/>
              </a:rPr>
              <a:t>OLD MARKET HALL Stará tržnice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12DDF32-CFA5-40A6-B9EB-1F1B38A4F5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3042" y="2141536"/>
            <a:ext cx="5957334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8761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626C99-ACD4-4368-B708-83CEBC8A9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D27902D-5CC7-4DEF-BD94-CAF805E9C9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008941"/>
            <a:ext cx="10515600" cy="849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>
                <a:latin typeface="+mj-lt"/>
              </a:rPr>
              <a:t>MASOVÁ KONZERVA – medvědí, sobí a losí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05A3F99-2CB5-4B4D-96B6-5B1E76245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274" y="199179"/>
            <a:ext cx="11417452" cy="56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734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F0BF16-3D9E-4001-9D30-EAD6A9AF9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5" name="Zástupný symbol pro obsah 14">
            <a:extLst>
              <a:ext uri="{FF2B5EF4-FFF2-40B4-BE49-F238E27FC236}">
                <a16:creationId xmlns:a16="http://schemas.microsoft.com/office/drawing/2014/main" id="{0AB2E652-7346-48C2-A748-9AD7AC1C37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7" y="365124"/>
            <a:ext cx="8535247" cy="6401435"/>
          </a:xfr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C705A90E-F79A-4D34-8273-5CD90DF1A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119" y="352103"/>
            <a:ext cx="8600653" cy="645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0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D6A620E-3054-48DA-B644-B99BD446DC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cs-CZ"/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EAA3B38-BDE8-4494-ADD6-3E43EC0A6B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52616" y="1253330"/>
            <a:ext cx="5181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4400" b="1" dirty="0">
                <a:latin typeface="+mj-lt"/>
              </a:rPr>
              <a:t>CHRÁM ZESNUTÍ PŘESVATÉ BOHORODIČKY</a:t>
            </a:r>
          </a:p>
          <a:p>
            <a:pPr marL="0" indent="0" algn="ctr">
              <a:buNone/>
            </a:pPr>
            <a:endParaRPr lang="cs-CZ" sz="4400" b="1" dirty="0">
              <a:latin typeface="+mj-lt"/>
            </a:endParaRPr>
          </a:p>
          <a:p>
            <a:pPr marL="0" indent="0" algn="ctr">
              <a:buNone/>
            </a:pPr>
            <a:r>
              <a:rPr lang="cs-CZ" sz="4000" dirty="0">
                <a:latin typeface="+mj-lt"/>
              </a:rPr>
              <a:t>Pravoslavná katedrála finské pravoslavné církve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5091A69-4A1F-41FC-8FCF-84A7703EB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18860"/>
            <a:ext cx="6019800" cy="662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7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7F7FBB4-48A2-44AB-906E-8F9A7141A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7" y="185737"/>
            <a:ext cx="9610725" cy="6486525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FC7C5ED-8AC1-4372-8AA5-B3D056DBE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178" y="5261133"/>
            <a:ext cx="4658360" cy="159686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900" b="1" dirty="0">
                <a:solidFill>
                  <a:schemeClr val="bg1"/>
                </a:solidFill>
              </a:rPr>
              <a:t>SUOMENLINNA Vojenská pevnost (památka UNESCO)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08775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D94D6240-D0B6-4E61-B3F4-1A1CBD32A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679" y="250824"/>
            <a:ext cx="10710903" cy="5865495"/>
          </a:xfrm>
          <a:prstGeom prst="rect">
            <a:avLst/>
          </a:prstGeom>
        </p:spPr>
      </p:pic>
      <p:sp>
        <p:nvSpPr>
          <p:cNvPr id="6" name="Nadpis 5">
            <a:extLst>
              <a:ext uri="{FF2B5EF4-FFF2-40B4-BE49-F238E27FC236}">
                <a16:creationId xmlns:a16="http://schemas.microsoft.com/office/drawing/2014/main" id="{FD8AF6AC-CA0E-4778-A323-F14035676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330" y="78899"/>
            <a:ext cx="10515600" cy="1325563"/>
          </a:xfrm>
        </p:spPr>
        <p:txBody>
          <a:bodyPr/>
          <a:lstStyle/>
          <a:p>
            <a:r>
              <a:rPr lang="cs-CZ" b="1" dirty="0"/>
              <a:t>Ústřední knihovna </a:t>
            </a:r>
            <a:r>
              <a:rPr lang="cs-CZ" b="1" dirty="0" err="1"/>
              <a:t>Oodi</a:t>
            </a:r>
            <a:r>
              <a:rPr lang="cs-CZ" b="1" dirty="0"/>
              <a:t>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13B16A8-3685-46BC-B450-01857850D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42" y="250824"/>
            <a:ext cx="8268378" cy="6201284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E00016AF-8667-4312-B68E-3EF8FAA0F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516" y="82921"/>
            <a:ext cx="8928240" cy="669618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CBFAF658-DD4D-4099-B7A2-EB5D93B7F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321" y="78899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1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F6AC8B-F031-6545-99A3-15973C30E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260786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/>
              <a:t>VZDĚLÁVÁNÍ SE VYTVÁŘÍ MAXIMÁLNĚ MOŽNÝM ZPŮSOBEM PRO STUDENTY ATRAKTIVNÍ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4955674-E6BC-2D4F-B37D-F76DA606A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obsah 7" descr="Obsah obrázku láhev, interiér&#10;&#10;Popis byl vytvořen automaticky">
            <a:extLst>
              <a:ext uri="{FF2B5EF4-FFF2-40B4-BE49-F238E27FC236}">
                <a16:creationId xmlns:a16="http://schemas.microsoft.com/office/drawing/2014/main" id="{2A49DCB5-6E03-9344-AF9F-8FAEA56FFF8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8" y="1827028"/>
            <a:ext cx="4912784" cy="3684588"/>
          </a:xfrm>
        </p:spPr>
      </p:pic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B04B692-8F9B-954D-A5D1-18BBEEB6E7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" name="Obrázek 11" descr="Obsah obrázku budova, oblečení, boty, venku&#10;&#10;Popis byl vytvořen automaticky">
            <a:extLst>
              <a:ext uri="{FF2B5EF4-FFF2-40B4-BE49-F238E27FC236}">
                <a16:creationId xmlns:a16="http://schemas.microsoft.com/office/drawing/2014/main" id="{BE7C2EB8-6BFA-6C45-9BDF-D868A6DBB6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97320" y="2188284"/>
            <a:ext cx="5271294" cy="3953471"/>
          </a:xfrm>
          <a:prstGeom prst="rect">
            <a:avLst/>
          </a:prstGeom>
        </p:spPr>
      </p:pic>
      <p:pic>
        <p:nvPicPr>
          <p:cNvPr id="14" name="Obrázek 13" descr="Obsah obrázku interiér, inženýrství, snímek obrazovky, zeď&#10;&#10;Popis byl vytvořen automaticky">
            <a:extLst>
              <a:ext uri="{FF2B5EF4-FFF2-40B4-BE49-F238E27FC236}">
                <a16:creationId xmlns:a16="http://schemas.microsoft.com/office/drawing/2014/main" id="{4A3C829B-082B-3E4C-9161-FA04E8FC7E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15637" y="3173846"/>
            <a:ext cx="4144937" cy="3108703"/>
          </a:xfrm>
          <a:prstGeom prst="rect">
            <a:avLst/>
          </a:prstGeom>
        </p:spPr>
      </p:pic>
      <p:pic>
        <p:nvPicPr>
          <p:cNvPr id="10" name="Zástupný obsah 9" descr="Obsah obrázku interiér, schody, příslušenství, Hliník&#10;&#10;Popis byl vytvořen automaticky">
            <a:extLst>
              <a:ext uri="{FF2B5EF4-FFF2-40B4-BE49-F238E27FC236}">
                <a16:creationId xmlns:a16="http://schemas.microsoft.com/office/drawing/2014/main" id="{487AFA67-9446-274D-B376-4F6E254FB17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32415" y="2418630"/>
            <a:ext cx="4618305" cy="3463729"/>
          </a:xfrm>
        </p:spPr>
      </p:pic>
    </p:spTree>
    <p:extLst>
      <p:ext uri="{BB962C8B-B14F-4D97-AF65-F5344CB8AC3E}">
        <p14:creationId xmlns:p14="http://schemas.microsoft.com/office/powerpoint/2010/main" val="8445664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53A06D3-DE26-446F-8509-3A7EF4F40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874" y="1365448"/>
            <a:ext cx="3201366" cy="3387497"/>
          </a:xfrm>
        </p:spPr>
        <p:txBody>
          <a:bodyPr anchor="b">
            <a:normAutofit/>
          </a:bodyPr>
          <a:lstStyle/>
          <a:p>
            <a:pPr algn="ctr"/>
            <a:r>
              <a:rPr lang="cs-CZ" b="1" dirty="0">
                <a:solidFill>
                  <a:srgbClr val="FFFFFF"/>
                </a:solidFill>
              </a:rPr>
              <a:t>SOCIO-KULTURNÍ POSTŘEHY </a:t>
            </a:r>
            <a:br>
              <a:rPr lang="cs-CZ" b="1" dirty="0">
                <a:solidFill>
                  <a:srgbClr val="FFFFFF"/>
                </a:solidFill>
              </a:rPr>
            </a:br>
            <a:r>
              <a:rPr lang="cs-CZ" b="1" dirty="0">
                <a:solidFill>
                  <a:srgbClr val="FFFFFF"/>
                </a:solidFill>
                <a:sym typeface="Wingdings" panose="05000000000000000000" pitchFamily="2" charset="2"/>
              </a:rPr>
              <a:t></a:t>
            </a:r>
            <a:endParaRPr lang="cs-CZ" b="1" dirty="0">
              <a:solidFill>
                <a:srgbClr val="FFFFFF"/>
              </a:solidFill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F0CA61B-26E9-476D-9C25-14055F6FF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cs-CZ" b="1" dirty="0"/>
              <a:t>Velmi dobrá úroveň angličtiny </a:t>
            </a:r>
            <a:r>
              <a:rPr lang="cs-CZ" dirty="0"/>
              <a:t>(všechny věkové kategorie)</a:t>
            </a:r>
          </a:p>
          <a:p>
            <a:r>
              <a:rPr lang="cs-CZ" dirty="0"/>
              <a:t>Ochotní a vstřícní lidé</a:t>
            </a:r>
          </a:p>
          <a:p>
            <a:r>
              <a:rPr lang="cs-CZ" dirty="0"/>
              <a:t>Doprava – </a:t>
            </a:r>
            <a:r>
              <a:rPr lang="cs-CZ" b="1" dirty="0"/>
              <a:t>automaticky pouští chodce na přechodu</a:t>
            </a:r>
            <a:r>
              <a:rPr lang="cs-CZ" dirty="0"/>
              <a:t>, běžně zastavují před přechodem i tramvaje</a:t>
            </a:r>
          </a:p>
          <a:p>
            <a:r>
              <a:rPr lang="cs-CZ" b="1" dirty="0"/>
              <a:t>Vysoká občanská vybavenost </a:t>
            </a:r>
            <a:r>
              <a:rPr lang="cs-CZ" dirty="0"/>
              <a:t>a důraz na </a:t>
            </a:r>
            <a:r>
              <a:rPr lang="cs-CZ" b="1" dirty="0"/>
              <a:t>ochranu životního prostředí </a:t>
            </a:r>
            <a:r>
              <a:rPr lang="cs-CZ" dirty="0"/>
              <a:t>(</a:t>
            </a:r>
            <a:r>
              <a:rPr lang="cs-CZ" dirty="0" err="1"/>
              <a:t>elektroauta</a:t>
            </a:r>
            <a:r>
              <a:rPr lang="cs-CZ" dirty="0"/>
              <a:t>, </a:t>
            </a:r>
            <a:r>
              <a:rPr lang="cs-CZ" dirty="0" err="1"/>
              <a:t>elektrokola</a:t>
            </a:r>
            <a:r>
              <a:rPr lang="cs-CZ" dirty="0"/>
              <a:t> a koloběžky)</a:t>
            </a:r>
          </a:p>
          <a:p>
            <a:r>
              <a:rPr lang="cs-CZ" dirty="0"/>
              <a:t>Velmi </a:t>
            </a:r>
            <a:r>
              <a:rPr lang="cs-CZ" b="1" dirty="0"/>
              <a:t>tolerantní otevřený přístup k různým menšinám </a:t>
            </a:r>
            <a:r>
              <a:rPr lang="cs-CZ" dirty="0"/>
              <a:t>(LGBT kavárny, nebinární kabinky apod.)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353396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B33FCB9-0826-4810-8D7A-7F1A6365F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" y="218440"/>
            <a:ext cx="12120880" cy="6858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6D0B65F2-490C-423C-86E0-2D02EE70B450}"/>
              </a:ext>
            </a:extLst>
          </p:cNvPr>
          <p:cNvSpPr txBox="1"/>
          <p:nvPr/>
        </p:nvSpPr>
        <p:spPr>
          <a:xfrm>
            <a:off x="3866896" y="5870119"/>
            <a:ext cx="7950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>
                <a:solidFill>
                  <a:schemeClr val="bg1"/>
                </a:solidFill>
              </a:rPr>
              <a:t>DĚKUJEME VÁM ZA POZORNOST!</a:t>
            </a:r>
          </a:p>
        </p:txBody>
      </p:sp>
    </p:spTree>
    <p:extLst>
      <p:ext uri="{BB962C8B-B14F-4D97-AF65-F5344CB8AC3E}">
        <p14:creationId xmlns:p14="http://schemas.microsoft.com/office/powerpoint/2010/main" val="22961594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810</Words>
  <Application>Microsoft Office PowerPoint</Application>
  <PresentationFormat>Širokoúhlá obrazovka</PresentationFormat>
  <Paragraphs>90</Paragraphs>
  <Slides>34</Slides>
  <Notes>1</Notes>
  <HiddenSlides>0</HiddenSlides>
  <MMClips>1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Arial</vt:lpstr>
      <vt:lpstr>Calibri</vt:lpstr>
      <vt:lpstr>Calibri Light</vt:lpstr>
      <vt:lpstr>Wingdings</vt:lpstr>
      <vt:lpstr>Motiv Office</vt:lpstr>
      <vt:lpstr>Stínování Finsko   duben 7. 4.–12. 4. 2024</vt:lpstr>
      <vt:lpstr>Prezentace aplikace PowerPoint</vt:lpstr>
      <vt:lpstr>FINSKO</vt:lpstr>
      <vt:lpstr>CAREERIA</vt:lpstr>
      <vt:lpstr>VANTAA (Helsinky)</vt:lpstr>
      <vt:lpstr>VANTAA (Helsinky)</vt:lpstr>
      <vt:lpstr>Prezentace aplikace PowerPoint</vt:lpstr>
      <vt:lpstr>VANTAA Laura 1 a  Laura 2 </vt:lpstr>
      <vt:lpstr>Prezentace aplikace PowerPoint</vt:lpstr>
      <vt:lpstr>VANTAA - Škola, společné prostory a třída</vt:lpstr>
      <vt:lpstr>NOTEBOOKY nahradily učebnice a sešity</vt:lpstr>
      <vt:lpstr>PORVOO</vt:lpstr>
      <vt:lpstr>Prezentace aplikace PowerPoint</vt:lpstr>
      <vt:lpstr>Prezentace aplikace PowerPoint</vt:lpstr>
      <vt:lpstr>Prezentace aplikace PowerPoint</vt:lpstr>
      <vt:lpstr>PORVOO Vybavení třídy</vt:lpstr>
      <vt:lpstr>ROZVRH HODIN A DELŠÍ PŘESTÁVKY</vt:lpstr>
      <vt:lpstr>CO VYSTIHUJE FINSKÝ VZDĚLÁVACÍ SYSTÉM …</vt:lpstr>
      <vt:lpstr>CO VYSTIHUJE FINSKÝ VZDĚLÁVACÍ SYSTÉM …</vt:lpstr>
      <vt:lpstr>HODNOCENÍ  aneb „NEZNÁMKOVÁNÍ“</vt:lpstr>
      <vt:lpstr>FINŠTINA…</vt:lpstr>
      <vt:lpstr>TROCHU FINSKÉ KULTURY A HISTORIE ....</vt:lpstr>
      <vt:lpstr>VYPJATÁ VOJENSKÁ SITUACE MEZI FINSKEM A RUSKEM</vt:lpstr>
      <vt:lpstr>KAUPPATORI - Trhové náměstí  </vt:lpstr>
      <vt:lpstr>FINSKÉ LÁZNĚ A KABINKY</vt:lpstr>
      <vt:lpstr>Prezentace aplikace PowerPoint</vt:lpstr>
      <vt:lpstr>Prezentace aplikace PowerPoint</vt:lpstr>
      <vt:lpstr>Prezentace aplikace PowerPoint</vt:lpstr>
      <vt:lpstr>Prezentace aplikace PowerPoint</vt:lpstr>
      <vt:lpstr>SUOMENLINNA Vojenská pevnost (památka UNESCO) </vt:lpstr>
      <vt:lpstr>Ústřední knihovna Oodi </vt:lpstr>
      <vt:lpstr>VZDĚLÁVÁNÍ SE VYTVÁŘÍ MAXIMÁLNĚ MOŽNÝM ZPŮSOBEM PRO STUDENTY ATRAKTIVNÍ</vt:lpstr>
      <vt:lpstr>SOCIO-KULTURNÍ POSTŘEHY  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Hlavackova Simona</dc:creator>
  <cp:lastModifiedBy>Herudkova Klara</cp:lastModifiedBy>
  <cp:revision>42</cp:revision>
  <dcterms:created xsi:type="dcterms:W3CDTF">2024-04-11T17:07:40Z</dcterms:created>
  <dcterms:modified xsi:type="dcterms:W3CDTF">2024-06-03T06:26:46Z</dcterms:modified>
</cp:coreProperties>
</file>